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rimo" panose="020B0604020202020204" charset="0"/>
      <p:regular r:id="rId23"/>
    </p:embeddedFont>
    <p:embeddedFont>
      <p:font typeface="Arimo Bold" panose="020B0604020202020204" charset="0"/>
      <p:regular r:id="rId24"/>
    </p:embeddedFont>
    <p:embeddedFont>
      <p:font typeface="Assistant" pitchFamily="2" charset="-79"/>
      <p:regular r:id="rId25"/>
    </p:embeddedFont>
    <p:embeddedFont>
      <p:font typeface="Assistant Bold" charset="-79"/>
      <p:regular r:id="rId26"/>
    </p:embeddedFont>
    <p:embeddedFont>
      <p:font typeface="HK Grotesk" panose="020B0604020202020204" charset="0"/>
      <p:regular r:id="rId27"/>
    </p:embeddedFont>
    <p:embeddedFont>
      <p:font typeface="HK Grotesk Bold" panose="020B0604020202020204" charset="0"/>
      <p:regular r:id="rId28"/>
    </p:embeddedFont>
    <p:embeddedFont>
      <p:font typeface="HK Grotesk Medium"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432" y="3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12-Apr-24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12-Apr-24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12-Apr-24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12-Apr-24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hyperlink" Target="https://universe.roboflow.com/hcmus-rho5k/logo-0nqna/dataset/7"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hyperlink" Target="https://drive.google.com/file/d/12GdBYbOoksqR65pYX_o7oYgyfUP-ob9F/view?usp=drive_link" TargetMode="External"/><Relationship Id="rId4" Type="http://schemas.openxmlformats.org/officeDocument/2006/relationships/image" Target="../media/image11.sv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png"/><Relationship Id="rId7" Type="http://schemas.openxmlformats.org/officeDocument/2006/relationships/image" Target="../media/image34.jpeg"/><Relationship Id="rId12" Type="http://schemas.openxmlformats.org/officeDocument/2006/relationships/image" Target="../media/image39.jpe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jpeg"/><Relationship Id="rId11" Type="http://schemas.openxmlformats.org/officeDocument/2006/relationships/image" Target="../media/image38.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svg"/><Relationship Id="rId9"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1.svg"/><Relationship Id="rId7" Type="http://schemas.openxmlformats.org/officeDocument/2006/relationships/image" Target="../media/image10.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3.sv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574533"/>
            <a:ext cx="7706900" cy="5137933"/>
            <a:chOff x="0" y="0"/>
            <a:chExt cx="10275866" cy="6850578"/>
          </a:xfrm>
        </p:grpSpPr>
        <p:sp>
          <p:nvSpPr>
            <p:cNvPr id="3" name="Freeform 3"/>
            <p:cNvSpPr/>
            <p:nvPr/>
          </p:nvSpPr>
          <p:spPr>
            <a:xfrm>
              <a:off x="3425289" y="0"/>
              <a:ext cx="6850578" cy="6850578"/>
            </a:xfrm>
            <a:custGeom>
              <a:avLst/>
              <a:gdLst/>
              <a:ahLst/>
              <a:cxnLst/>
              <a:rect l="l" t="t" r="r" b="b"/>
              <a:pathLst>
                <a:path w="6850578" h="6850578">
                  <a:moveTo>
                    <a:pt x="0" y="0"/>
                  </a:moveTo>
                  <a:lnTo>
                    <a:pt x="6850577" y="0"/>
                  </a:lnTo>
                  <a:lnTo>
                    <a:pt x="6850577" y="6850578"/>
                  </a:lnTo>
                  <a:lnTo>
                    <a:pt x="0" y="6850578"/>
                  </a:lnTo>
                  <a:lnTo>
                    <a:pt x="0" y="0"/>
                  </a:lnTo>
                  <a:close/>
                </a:path>
              </a:pathLst>
            </a:custGeom>
            <a:blipFill>
              <a:blip r:embed="rId2"/>
              <a:stretch>
                <a:fillRect/>
              </a:stretch>
            </a:blipFill>
          </p:spPr>
          <p:txBody>
            <a:bodyPr/>
            <a:lstStyle/>
            <a:p>
              <a:endParaRPr lang="en-US"/>
            </a:p>
          </p:txBody>
        </p:sp>
        <p:sp>
          <p:nvSpPr>
            <p:cNvPr id="4" name="Freeform 4"/>
            <p:cNvSpPr/>
            <p:nvPr/>
          </p:nvSpPr>
          <p:spPr>
            <a:xfrm>
              <a:off x="0" y="0"/>
              <a:ext cx="6850578" cy="6850578"/>
            </a:xfrm>
            <a:custGeom>
              <a:avLst/>
              <a:gdLst/>
              <a:ahLst/>
              <a:cxnLst/>
              <a:rect l="l" t="t" r="r" b="b"/>
              <a:pathLst>
                <a:path w="6850578" h="6850578">
                  <a:moveTo>
                    <a:pt x="0" y="0"/>
                  </a:moveTo>
                  <a:lnTo>
                    <a:pt x="6850578" y="0"/>
                  </a:lnTo>
                  <a:lnTo>
                    <a:pt x="6850578" y="6850578"/>
                  </a:lnTo>
                  <a:lnTo>
                    <a:pt x="0" y="68505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p:cNvSpPr txBox="1"/>
          <p:nvPr/>
        </p:nvSpPr>
        <p:spPr>
          <a:xfrm>
            <a:off x="7058787" y="3477622"/>
            <a:ext cx="10200513" cy="3331755"/>
          </a:xfrm>
          <a:prstGeom prst="rect">
            <a:avLst/>
          </a:prstGeom>
        </p:spPr>
        <p:txBody>
          <a:bodyPr lIns="0" tIns="0" rIns="0" bIns="0" rtlCol="0" anchor="t">
            <a:spAutoFit/>
          </a:bodyPr>
          <a:lstStyle/>
          <a:p>
            <a:pPr>
              <a:lnSpc>
                <a:spcPts val="13199"/>
              </a:lnSpc>
            </a:pPr>
            <a:r>
              <a:rPr lang="en-US" sz="10999">
                <a:solidFill>
                  <a:srgbClr val="FFFFFF"/>
                </a:solidFill>
                <a:latin typeface="HK Grotesk Bold"/>
              </a:rPr>
              <a:t>Logo Detection and Recognition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2504970" y="2590410"/>
            <a:ext cx="13278059" cy="5106180"/>
          </a:xfrm>
          <a:custGeom>
            <a:avLst/>
            <a:gdLst/>
            <a:ahLst/>
            <a:cxnLst/>
            <a:rect l="l" t="t" r="r" b="b"/>
            <a:pathLst>
              <a:path w="13278059" h="5106180">
                <a:moveTo>
                  <a:pt x="0" y="0"/>
                </a:moveTo>
                <a:lnTo>
                  <a:pt x="13278060" y="0"/>
                </a:lnTo>
                <a:lnTo>
                  <a:pt x="13278060" y="5106180"/>
                </a:lnTo>
                <a:lnTo>
                  <a:pt x="0" y="510618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028700"/>
            <a:ext cx="4682882" cy="1057275"/>
          </a:xfrm>
          <a:prstGeom prst="rect">
            <a:avLst/>
          </a:prstGeom>
        </p:spPr>
        <p:txBody>
          <a:bodyPr lIns="0" tIns="0" rIns="0" bIns="0" rtlCol="0" anchor="t">
            <a:spAutoFit/>
          </a:bodyPr>
          <a:lstStyle/>
          <a:p>
            <a:pPr>
              <a:lnSpc>
                <a:spcPts val="8399"/>
              </a:lnSpc>
            </a:pPr>
            <a:r>
              <a:rPr lang="en-US" sz="6999">
                <a:solidFill>
                  <a:srgbClr val="FFFFFF"/>
                </a:solidFill>
                <a:latin typeface="HK Grotesk Bold"/>
              </a:rPr>
              <a:t>Dataset</a:t>
            </a:r>
          </a:p>
        </p:txBody>
      </p:sp>
      <p:sp>
        <p:nvSpPr>
          <p:cNvPr id="4" name="TextBox 4"/>
          <p:cNvSpPr txBox="1"/>
          <p:nvPr/>
        </p:nvSpPr>
        <p:spPr>
          <a:xfrm>
            <a:off x="13211592" y="8184951"/>
            <a:ext cx="2889526" cy="432435"/>
          </a:xfrm>
          <a:prstGeom prst="rect">
            <a:avLst/>
          </a:prstGeom>
        </p:spPr>
        <p:txBody>
          <a:bodyPr lIns="0" tIns="0" rIns="0" bIns="0" rtlCol="0" anchor="t">
            <a:spAutoFit/>
          </a:bodyPr>
          <a:lstStyle/>
          <a:p>
            <a:pPr>
              <a:lnSpc>
                <a:spcPts val="3509"/>
              </a:lnSpc>
            </a:pPr>
            <a:r>
              <a:rPr lang="en-US" sz="2699">
                <a:solidFill>
                  <a:srgbClr val="FFFFFF"/>
                </a:solidFill>
                <a:latin typeface="HK Grotesk"/>
              </a:rPr>
              <a:t>( from </a:t>
            </a:r>
            <a:r>
              <a:rPr lang="en-US" sz="2699" u="sng">
                <a:solidFill>
                  <a:srgbClr val="FFFFFF"/>
                </a:solidFill>
                <a:latin typeface="HK Grotesk Medium"/>
                <a:hlinkClick r:id="rId3" tooltip="https://universe.roboflow.com/hcmus-rho5k/logo-0nqna/dataset/7"/>
              </a:rPr>
              <a:t>roboflow</a:t>
            </a:r>
            <a:r>
              <a:rPr lang="en-US" sz="2699">
                <a:solidFill>
                  <a:srgbClr val="FFFFFF"/>
                </a:solidFill>
                <a:latin typeface="HK Grotesk"/>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6043940" y="1028700"/>
            <a:ext cx="11215360" cy="1768656"/>
          </a:xfrm>
          <a:custGeom>
            <a:avLst/>
            <a:gdLst/>
            <a:ahLst/>
            <a:cxnLst/>
            <a:rect l="l" t="t" r="r" b="b"/>
            <a:pathLst>
              <a:path w="11215360" h="1768656">
                <a:moveTo>
                  <a:pt x="0" y="0"/>
                </a:moveTo>
                <a:lnTo>
                  <a:pt x="11215360" y="0"/>
                </a:lnTo>
                <a:lnTo>
                  <a:pt x="11215360" y="1768656"/>
                </a:lnTo>
                <a:lnTo>
                  <a:pt x="0" y="1768656"/>
                </a:lnTo>
                <a:lnTo>
                  <a:pt x="0" y="0"/>
                </a:lnTo>
                <a:close/>
              </a:path>
            </a:pathLst>
          </a:custGeom>
          <a:blipFill>
            <a:blip r:embed="rId2"/>
            <a:stretch>
              <a:fillRect/>
            </a:stretch>
          </a:blipFill>
        </p:spPr>
        <p:txBody>
          <a:bodyPr/>
          <a:lstStyle/>
          <a:p>
            <a:endParaRPr lang="en-US"/>
          </a:p>
        </p:txBody>
      </p:sp>
      <p:sp>
        <p:nvSpPr>
          <p:cNvPr id="3" name="Freeform 3"/>
          <p:cNvSpPr/>
          <p:nvPr/>
        </p:nvSpPr>
        <p:spPr>
          <a:xfrm>
            <a:off x="1028700" y="4388205"/>
            <a:ext cx="10578697" cy="4917720"/>
          </a:xfrm>
          <a:custGeom>
            <a:avLst/>
            <a:gdLst/>
            <a:ahLst/>
            <a:cxnLst/>
            <a:rect l="l" t="t" r="r" b="b"/>
            <a:pathLst>
              <a:path w="10578697" h="4917720">
                <a:moveTo>
                  <a:pt x="0" y="0"/>
                </a:moveTo>
                <a:lnTo>
                  <a:pt x="10578697" y="0"/>
                </a:lnTo>
                <a:lnTo>
                  <a:pt x="10578697" y="4917720"/>
                </a:lnTo>
                <a:lnTo>
                  <a:pt x="0" y="4917720"/>
                </a:lnTo>
                <a:lnTo>
                  <a:pt x="0" y="0"/>
                </a:lnTo>
                <a:close/>
              </a:path>
            </a:pathLst>
          </a:custGeom>
          <a:blipFill>
            <a:blip r:embed="rId3"/>
            <a:stretch>
              <a:fillRect/>
            </a:stretch>
          </a:blipFill>
        </p:spPr>
        <p:txBody>
          <a:bodyPr/>
          <a:lstStyle/>
          <a:p>
            <a:endParaRPr lang="en-US"/>
          </a:p>
        </p:txBody>
      </p:sp>
      <p:sp>
        <p:nvSpPr>
          <p:cNvPr id="4" name="Freeform 4"/>
          <p:cNvSpPr/>
          <p:nvPr/>
        </p:nvSpPr>
        <p:spPr>
          <a:xfrm>
            <a:off x="6043940" y="2846166"/>
            <a:ext cx="11215360" cy="1494414"/>
          </a:xfrm>
          <a:custGeom>
            <a:avLst/>
            <a:gdLst/>
            <a:ahLst/>
            <a:cxnLst/>
            <a:rect l="l" t="t" r="r" b="b"/>
            <a:pathLst>
              <a:path w="11215360" h="1494414">
                <a:moveTo>
                  <a:pt x="0" y="0"/>
                </a:moveTo>
                <a:lnTo>
                  <a:pt x="11215360" y="0"/>
                </a:lnTo>
                <a:lnTo>
                  <a:pt x="11215360" y="1494414"/>
                </a:lnTo>
                <a:lnTo>
                  <a:pt x="0" y="1494414"/>
                </a:lnTo>
                <a:lnTo>
                  <a:pt x="0" y="0"/>
                </a:lnTo>
                <a:close/>
              </a:path>
            </a:pathLst>
          </a:custGeom>
          <a:blipFill>
            <a:blip r:embed="rId4"/>
            <a:stretch>
              <a:fillRect/>
            </a:stretch>
          </a:blipFill>
        </p:spPr>
        <p:txBody>
          <a:bodyPr/>
          <a:lstStyle/>
          <a:p>
            <a:endParaRPr lang="en-US"/>
          </a:p>
        </p:txBody>
      </p:sp>
      <p:sp>
        <p:nvSpPr>
          <p:cNvPr id="5" name="Freeform 5"/>
          <p:cNvSpPr/>
          <p:nvPr/>
        </p:nvSpPr>
        <p:spPr>
          <a:xfrm>
            <a:off x="11701453" y="4681383"/>
            <a:ext cx="5557847" cy="4331364"/>
          </a:xfrm>
          <a:custGeom>
            <a:avLst/>
            <a:gdLst/>
            <a:ahLst/>
            <a:cxnLst/>
            <a:rect l="l" t="t" r="r" b="b"/>
            <a:pathLst>
              <a:path w="5557847" h="4331364">
                <a:moveTo>
                  <a:pt x="0" y="0"/>
                </a:moveTo>
                <a:lnTo>
                  <a:pt x="5557847" y="0"/>
                </a:lnTo>
                <a:lnTo>
                  <a:pt x="5557847" y="4331364"/>
                </a:lnTo>
                <a:lnTo>
                  <a:pt x="0" y="4331364"/>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1028700" y="1019175"/>
            <a:ext cx="4075969" cy="1838325"/>
          </a:xfrm>
          <a:prstGeom prst="rect">
            <a:avLst/>
          </a:prstGeom>
        </p:spPr>
        <p:txBody>
          <a:bodyPr lIns="0" tIns="0" rIns="0" bIns="0" rtlCol="0" anchor="t">
            <a:spAutoFit/>
          </a:bodyPr>
          <a:lstStyle/>
          <a:p>
            <a:pPr>
              <a:lnSpc>
                <a:spcPts val="7200"/>
              </a:lnSpc>
            </a:pPr>
            <a:r>
              <a:rPr lang="en-US" sz="6000">
                <a:solidFill>
                  <a:srgbClr val="FFFFFF"/>
                </a:solidFill>
                <a:latin typeface="HK Grotesk Bold"/>
              </a:rPr>
              <a:t>DATASET</a:t>
            </a:r>
          </a:p>
          <a:p>
            <a:pPr>
              <a:lnSpc>
                <a:spcPts val="7200"/>
              </a:lnSpc>
            </a:pPr>
            <a:r>
              <a:rPr lang="en-US" sz="6000">
                <a:solidFill>
                  <a:srgbClr val="FFFFFF"/>
                </a:solidFill>
                <a:latin typeface="HK Grotesk Bold"/>
              </a:rPr>
              <a:t>OVERVIEW</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27386" y="1946564"/>
            <a:ext cx="13531914" cy="5330754"/>
          </a:xfrm>
          <a:custGeom>
            <a:avLst/>
            <a:gdLst/>
            <a:ahLst/>
            <a:cxnLst/>
            <a:rect l="l" t="t" r="r" b="b"/>
            <a:pathLst>
              <a:path w="13531914" h="5330754">
                <a:moveTo>
                  <a:pt x="0" y="0"/>
                </a:moveTo>
                <a:lnTo>
                  <a:pt x="13531914" y="0"/>
                </a:lnTo>
                <a:lnTo>
                  <a:pt x="13531914" y="5330754"/>
                </a:lnTo>
                <a:lnTo>
                  <a:pt x="0" y="533075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55589" y="677353"/>
            <a:ext cx="4682882" cy="1057275"/>
          </a:xfrm>
          <a:prstGeom prst="rect">
            <a:avLst/>
          </a:prstGeom>
        </p:spPr>
        <p:txBody>
          <a:bodyPr lIns="0" tIns="0" rIns="0" bIns="0" rtlCol="0" anchor="t">
            <a:spAutoFit/>
          </a:bodyPr>
          <a:lstStyle/>
          <a:p>
            <a:pPr>
              <a:lnSpc>
                <a:spcPts val="8399"/>
              </a:lnSpc>
            </a:pPr>
            <a:r>
              <a:rPr lang="en-US" sz="6999">
                <a:solidFill>
                  <a:srgbClr val="191824"/>
                </a:solidFill>
                <a:latin typeface="HK Grotesk Bold"/>
              </a:rPr>
              <a:t>YOLO v5</a:t>
            </a:r>
          </a:p>
        </p:txBody>
      </p:sp>
      <p:sp>
        <p:nvSpPr>
          <p:cNvPr id="4" name="TextBox 4"/>
          <p:cNvSpPr txBox="1"/>
          <p:nvPr/>
        </p:nvSpPr>
        <p:spPr>
          <a:xfrm>
            <a:off x="4922595" y="639253"/>
            <a:ext cx="12336705" cy="990600"/>
          </a:xfrm>
          <a:prstGeom prst="rect">
            <a:avLst/>
          </a:prstGeom>
        </p:spPr>
        <p:txBody>
          <a:bodyPr lIns="0" tIns="0" rIns="0" bIns="0" rtlCol="0" anchor="t">
            <a:spAutoFit/>
          </a:bodyPr>
          <a:lstStyle/>
          <a:p>
            <a:pPr algn="just">
              <a:lnSpc>
                <a:spcPts val="3900"/>
              </a:lnSpc>
            </a:pPr>
            <a:r>
              <a:rPr lang="en-US" sz="3000">
                <a:solidFill>
                  <a:srgbClr val="000000"/>
                </a:solidFill>
                <a:latin typeface="Assistant"/>
              </a:rPr>
              <a:t>YOLO v5 was introduced in 2020 by the same team that developed the original YOLO algorithm as an open-source project and maintained by Ultralytics.</a:t>
            </a:r>
          </a:p>
        </p:txBody>
      </p:sp>
      <p:sp>
        <p:nvSpPr>
          <p:cNvPr id="5" name="TextBox 5"/>
          <p:cNvSpPr txBox="1"/>
          <p:nvPr/>
        </p:nvSpPr>
        <p:spPr>
          <a:xfrm>
            <a:off x="1028700" y="7680355"/>
            <a:ext cx="16230600" cy="2270125"/>
          </a:xfrm>
          <a:prstGeom prst="rect">
            <a:avLst/>
          </a:prstGeom>
        </p:spPr>
        <p:txBody>
          <a:bodyPr lIns="0" tIns="0" rIns="0" bIns="0" rtlCol="0" anchor="t">
            <a:spAutoFit/>
          </a:bodyPr>
          <a:lstStyle/>
          <a:p>
            <a:pPr algn="just">
              <a:lnSpc>
                <a:spcPts val="4549"/>
              </a:lnSpc>
            </a:pPr>
            <a:r>
              <a:rPr lang="en-US" sz="3499">
                <a:solidFill>
                  <a:srgbClr val="000000"/>
                </a:solidFill>
                <a:latin typeface="Assistant"/>
              </a:rPr>
              <a:t>Unlike YOLO, YOLO v5 utilizes a more complex architecture called EfficientDet, based on the EfficientNet network architecture. The use of a more complex architecture in YOLO v5 allows it to achieve higher accuracy and better generalization capabilities for a wider range of objects.</a:t>
            </a:r>
          </a:p>
        </p:txBody>
      </p:sp>
      <p:sp>
        <p:nvSpPr>
          <p:cNvPr id="6" name="TextBox 6"/>
          <p:cNvSpPr txBox="1"/>
          <p:nvPr/>
        </p:nvSpPr>
        <p:spPr>
          <a:xfrm>
            <a:off x="1028700" y="3729576"/>
            <a:ext cx="2110218" cy="990600"/>
          </a:xfrm>
          <a:prstGeom prst="rect">
            <a:avLst/>
          </a:prstGeom>
        </p:spPr>
        <p:txBody>
          <a:bodyPr lIns="0" tIns="0" rIns="0" bIns="0" rtlCol="0" anchor="t">
            <a:spAutoFit/>
          </a:bodyPr>
          <a:lstStyle/>
          <a:p>
            <a:pPr algn="just">
              <a:lnSpc>
                <a:spcPts val="3900"/>
              </a:lnSpc>
            </a:pPr>
            <a:r>
              <a:rPr lang="en-US" sz="3000">
                <a:solidFill>
                  <a:srgbClr val="191824"/>
                </a:solidFill>
                <a:latin typeface="Assistant Bold"/>
              </a:rPr>
              <a:t>EfficientDet Architecture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764108" y="429811"/>
            <a:ext cx="16759784" cy="9427378"/>
          </a:xfrm>
          <a:custGeom>
            <a:avLst/>
            <a:gdLst/>
            <a:ahLst/>
            <a:cxnLst/>
            <a:rect l="l" t="t" r="r" b="b"/>
            <a:pathLst>
              <a:path w="16759784" h="9427378">
                <a:moveTo>
                  <a:pt x="0" y="0"/>
                </a:moveTo>
                <a:lnTo>
                  <a:pt x="16759784" y="0"/>
                </a:lnTo>
                <a:lnTo>
                  <a:pt x="16759784" y="9427378"/>
                </a:lnTo>
                <a:lnTo>
                  <a:pt x="0" y="9427378"/>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957042" y="5833971"/>
            <a:ext cx="14373916" cy="993775"/>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ADVANTAGES &amp; DISADVANTAGES</a:t>
            </a:r>
          </a:p>
        </p:txBody>
      </p:sp>
      <p:grpSp>
        <p:nvGrpSpPr>
          <p:cNvPr id="3" name="Group 3"/>
          <p:cNvGrpSpPr/>
          <p:nvPr/>
        </p:nvGrpSpPr>
        <p:grpSpPr>
          <a:xfrm>
            <a:off x="7253073" y="3461131"/>
            <a:ext cx="3781853" cy="1791946"/>
            <a:chOff x="0" y="0"/>
            <a:chExt cx="5042471" cy="2389261"/>
          </a:xfrm>
        </p:grpSpPr>
        <p:sp>
          <p:nvSpPr>
            <p:cNvPr id="4" name="Freeform 4"/>
            <p:cNvSpPr/>
            <p:nvPr/>
          </p:nvSpPr>
          <p:spPr>
            <a:xfrm rot="5400000">
              <a:off x="139882" y="461975"/>
              <a:ext cx="2074317" cy="1653254"/>
            </a:xfrm>
            <a:custGeom>
              <a:avLst/>
              <a:gdLst/>
              <a:ahLst/>
              <a:cxnLst/>
              <a:rect l="l" t="t" r="r" b="b"/>
              <a:pathLst>
                <a:path w="2074317" h="1653254">
                  <a:moveTo>
                    <a:pt x="0" y="0"/>
                  </a:moveTo>
                  <a:lnTo>
                    <a:pt x="2074317" y="0"/>
                  </a:lnTo>
                  <a:lnTo>
                    <a:pt x="2074317" y="1653255"/>
                  </a:lnTo>
                  <a:lnTo>
                    <a:pt x="0" y="1653255"/>
                  </a:lnTo>
                  <a:lnTo>
                    <a:pt x="0" y="0"/>
                  </a:lnTo>
                  <a:close/>
                </a:path>
              </a:pathLst>
            </a:custGeom>
            <a:blipFill>
              <a:blip r:embed="rId2"/>
              <a:stretch>
                <a:fillRect l="-42076" t="-15527" r="-42076"/>
              </a:stretch>
            </a:blipFill>
          </p:spPr>
          <p:txBody>
            <a:bodyPr/>
            <a:lstStyle/>
            <a:p>
              <a:endParaRPr lang="en-US"/>
            </a:p>
          </p:txBody>
        </p:sp>
        <p:sp>
          <p:nvSpPr>
            <p:cNvPr id="5" name="Freeform 5"/>
            <p:cNvSpPr/>
            <p:nvPr/>
          </p:nvSpPr>
          <p:spPr>
            <a:xfrm>
              <a:off x="0" y="0"/>
              <a:ext cx="1719798" cy="2074317"/>
            </a:xfrm>
            <a:custGeom>
              <a:avLst/>
              <a:gdLst/>
              <a:ahLst/>
              <a:cxnLst/>
              <a:rect l="l" t="t" r="r" b="b"/>
              <a:pathLst>
                <a:path w="1719798" h="2074317">
                  <a:moveTo>
                    <a:pt x="0" y="0"/>
                  </a:moveTo>
                  <a:lnTo>
                    <a:pt x="1719798" y="0"/>
                  </a:lnTo>
                  <a:lnTo>
                    <a:pt x="1719798" y="2074317"/>
                  </a:lnTo>
                  <a:lnTo>
                    <a:pt x="0" y="20743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2623340" y="82550"/>
              <a:ext cx="2419131" cy="2306711"/>
            </a:xfrm>
            <a:prstGeom prst="rect">
              <a:avLst/>
            </a:prstGeom>
          </p:spPr>
          <p:txBody>
            <a:bodyPr lIns="0" tIns="0" rIns="0" bIns="0" rtlCol="0" anchor="t">
              <a:spAutoFit/>
            </a:bodyPr>
            <a:lstStyle/>
            <a:p>
              <a:pPr>
                <a:lnSpc>
                  <a:spcPts val="13562"/>
                </a:lnSpc>
              </a:pPr>
              <a:r>
                <a:rPr lang="en-US" sz="11493">
                  <a:solidFill>
                    <a:srgbClr val="DD5F6B"/>
                  </a:solidFill>
                  <a:latin typeface="HK Grotesk Bold"/>
                </a:rPr>
                <a:t>03</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65116" y="1651819"/>
            <a:ext cx="6521227" cy="993775"/>
          </a:xfrm>
          <a:prstGeom prst="rect">
            <a:avLst/>
          </a:prstGeom>
        </p:spPr>
        <p:txBody>
          <a:bodyPr lIns="0" tIns="0" rIns="0" bIns="0" rtlCol="0" anchor="t">
            <a:spAutoFit/>
          </a:bodyPr>
          <a:lstStyle/>
          <a:p>
            <a:pPr>
              <a:lnSpc>
                <a:spcPts val="7699"/>
              </a:lnSpc>
            </a:pPr>
            <a:r>
              <a:rPr lang="en-US" sz="6999">
                <a:solidFill>
                  <a:srgbClr val="000000"/>
                </a:solidFill>
                <a:latin typeface="HK Grotesk Bold"/>
              </a:rPr>
              <a:t>Advantages</a:t>
            </a:r>
          </a:p>
        </p:txBody>
      </p:sp>
      <p:sp>
        <p:nvSpPr>
          <p:cNvPr id="3" name="TextBox 3"/>
          <p:cNvSpPr txBox="1"/>
          <p:nvPr/>
        </p:nvSpPr>
        <p:spPr>
          <a:xfrm>
            <a:off x="657225" y="5995807"/>
            <a:ext cx="3788584" cy="2044700"/>
          </a:xfrm>
          <a:prstGeom prst="rect">
            <a:avLst/>
          </a:prstGeom>
        </p:spPr>
        <p:txBody>
          <a:bodyPr lIns="0" tIns="0" rIns="0" bIns="0" rtlCol="0" anchor="t">
            <a:spAutoFit/>
          </a:bodyPr>
          <a:lstStyle/>
          <a:p>
            <a:pPr algn="just">
              <a:lnSpc>
                <a:spcPts val="3250"/>
              </a:lnSpc>
            </a:pPr>
            <a:r>
              <a:rPr lang="en-US" sz="2500">
                <a:solidFill>
                  <a:srgbClr val="000000"/>
                </a:solidFill>
                <a:latin typeface="HK Grotesk Medium"/>
              </a:rPr>
              <a:t>YOLOv5 typically achieves high accuracy in object detection tasks due to its advanced architecture and training methodologies.</a:t>
            </a:r>
          </a:p>
        </p:txBody>
      </p:sp>
      <p:grpSp>
        <p:nvGrpSpPr>
          <p:cNvPr id="4" name="Group 4"/>
          <p:cNvGrpSpPr/>
          <p:nvPr/>
        </p:nvGrpSpPr>
        <p:grpSpPr>
          <a:xfrm>
            <a:off x="1028700" y="1028700"/>
            <a:ext cx="2462759" cy="2173338"/>
            <a:chOff x="0" y="0"/>
            <a:chExt cx="3283678" cy="2897785"/>
          </a:xfrm>
        </p:grpSpPr>
        <p:sp>
          <p:nvSpPr>
            <p:cNvPr id="5" name="Freeform 5"/>
            <p:cNvSpPr/>
            <p:nvPr/>
          </p:nvSpPr>
          <p:spPr>
            <a:xfrm>
              <a:off x="430080" y="735493"/>
              <a:ext cx="2853599" cy="1426799"/>
            </a:xfrm>
            <a:custGeom>
              <a:avLst/>
              <a:gdLst/>
              <a:ahLst/>
              <a:cxnLst/>
              <a:rect l="l" t="t" r="r" b="b"/>
              <a:pathLst>
                <a:path w="2853599" h="1426799">
                  <a:moveTo>
                    <a:pt x="0" y="0"/>
                  </a:moveTo>
                  <a:lnTo>
                    <a:pt x="2853598" y="0"/>
                  </a:lnTo>
                  <a:lnTo>
                    <a:pt x="2853598" y="1426799"/>
                  </a:lnTo>
                  <a:lnTo>
                    <a:pt x="0" y="1426799"/>
                  </a:lnTo>
                  <a:lnTo>
                    <a:pt x="0" y="0"/>
                  </a:lnTo>
                  <a:close/>
                </a:path>
              </a:pathLst>
            </a:custGeom>
            <a:blipFill>
              <a:blip r:embed="rId2"/>
              <a:stretch>
                <a:fillRect/>
              </a:stretch>
            </a:blipFill>
          </p:spPr>
          <p:txBody>
            <a:bodyPr/>
            <a:lstStyle/>
            <a:p>
              <a:endParaRPr lang="en-US"/>
            </a:p>
          </p:txBody>
        </p:sp>
        <p:sp>
          <p:nvSpPr>
            <p:cNvPr id="6" name="Freeform 6"/>
            <p:cNvSpPr/>
            <p:nvPr/>
          </p:nvSpPr>
          <p:spPr>
            <a:xfrm>
              <a:off x="0" y="0"/>
              <a:ext cx="1780820" cy="2897785"/>
            </a:xfrm>
            <a:custGeom>
              <a:avLst/>
              <a:gdLst/>
              <a:ahLst/>
              <a:cxnLst/>
              <a:rect l="l" t="t" r="r" b="b"/>
              <a:pathLst>
                <a:path w="1780820" h="2897785">
                  <a:moveTo>
                    <a:pt x="0" y="0"/>
                  </a:moveTo>
                  <a:lnTo>
                    <a:pt x="1780820" y="0"/>
                  </a:lnTo>
                  <a:lnTo>
                    <a:pt x="1780820" y="2897785"/>
                  </a:lnTo>
                  <a:lnTo>
                    <a:pt x="0" y="28977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7" name="TextBox 7"/>
          <p:cNvSpPr txBox="1"/>
          <p:nvPr/>
        </p:nvSpPr>
        <p:spPr>
          <a:xfrm>
            <a:off x="657225" y="4643437"/>
            <a:ext cx="3274242" cy="565150"/>
          </a:xfrm>
          <a:prstGeom prst="rect">
            <a:avLst/>
          </a:prstGeom>
        </p:spPr>
        <p:txBody>
          <a:bodyPr lIns="0" tIns="0" rIns="0" bIns="0" rtlCol="0" anchor="t">
            <a:spAutoFit/>
          </a:bodyPr>
          <a:lstStyle/>
          <a:p>
            <a:pPr>
              <a:lnSpc>
                <a:spcPts val="4399"/>
              </a:lnSpc>
            </a:pPr>
            <a:r>
              <a:rPr lang="en-US" sz="3999">
                <a:solidFill>
                  <a:srgbClr val="000000"/>
                </a:solidFill>
                <a:latin typeface="HK Grotesk Bold"/>
              </a:rPr>
              <a:t>High Accuracy</a:t>
            </a:r>
          </a:p>
        </p:txBody>
      </p:sp>
      <p:sp>
        <p:nvSpPr>
          <p:cNvPr id="8" name="TextBox 8"/>
          <p:cNvSpPr txBox="1"/>
          <p:nvPr/>
        </p:nvSpPr>
        <p:spPr>
          <a:xfrm>
            <a:off x="5059195" y="5995807"/>
            <a:ext cx="3456316" cy="2044700"/>
          </a:xfrm>
          <a:prstGeom prst="rect">
            <a:avLst/>
          </a:prstGeom>
        </p:spPr>
        <p:txBody>
          <a:bodyPr lIns="0" tIns="0" rIns="0" bIns="0" rtlCol="0" anchor="t">
            <a:spAutoFit/>
          </a:bodyPr>
          <a:lstStyle/>
          <a:p>
            <a:pPr algn="just">
              <a:lnSpc>
                <a:spcPts val="3250"/>
              </a:lnSpc>
            </a:pPr>
            <a:r>
              <a:rPr lang="en-US" sz="2500">
                <a:solidFill>
                  <a:srgbClr val="000000"/>
                </a:solidFill>
                <a:latin typeface="HK Grotesk Medium"/>
              </a:rPr>
              <a:t>It is known for its fast inference speed, making it suitable for real-time applications where quick responses are crucial.</a:t>
            </a:r>
          </a:p>
        </p:txBody>
      </p:sp>
      <p:sp>
        <p:nvSpPr>
          <p:cNvPr id="9" name="TextBox 9"/>
          <p:cNvSpPr txBox="1"/>
          <p:nvPr/>
        </p:nvSpPr>
        <p:spPr>
          <a:xfrm>
            <a:off x="5059195" y="4643437"/>
            <a:ext cx="3456316" cy="1117600"/>
          </a:xfrm>
          <a:prstGeom prst="rect">
            <a:avLst/>
          </a:prstGeom>
        </p:spPr>
        <p:txBody>
          <a:bodyPr lIns="0" tIns="0" rIns="0" bIns="0" rtlCol="0" anchor="t">
            <a:spAutoFit/>
          </a:bodyPr>
          <a:lstStyle/>
          <a:p>
            <a:pPr algn="ctr">
              <a:lnSpc>
                <a:spcPts val="4399"/>
              </a:lnSpc>
            </a:pPr>
            <a:r>
              <a:rPr lang="en-US" sz="3999">
                <a:solidFill>
                  <a:srgbClr val="000000"/>
                </a:solidFill>
                <a:latin typeface="HK Grotesk Bold"/>
              </a:rPr>
              <a:t>Fast Inference Speed</a:t>
            </a:r>
          </a:p>
        </p:txBody>
      </p:sp>
      <p:sp>
        <p:nvSpPr>
          <p:cNvPr id="10" name="TextBox 10"/>
          <p:cNvSpPr txBox="1"/>
          <p:nvPr/>
        </p:nvSpPr>
        <p:spPr>
          <a:xfrm>
            <a:off x="9125111" y="5995807"/>
            <a:ext cx="3790118" cy="2044700"/>
          </a:xfrm>
          <a:prstGeom prst="rect">
            <a:avLst/>
          </a:prstGeom>
        </p:spPr>
        <p:txBody>
          <a:bodyPr lIns="0" tIns="0" rIns="0" bIns="0" rtlCol="0" anchor="t">
            <a:spAutoFit/>
          </a:bodyPr>
          <a:lstStyle/>
          <a:p>
            <a:pPr algn="just">
              <a:lnSpc>
                <a:spcPts val="3250"/>
              </a:lnSpc>
            </a:pPr>
            <a:r>
              <a:rPr lang="en-US" sz="2500">
                <a:solidFill>
                  <a:srgbClr val="000000"/>
                </a:solidFill>
                <a:latin typeface="HK Grotesk Medium"/>
              </a:rPr>
              <a:t>YOLOv5 is relatively easy to use and implement, with pre-trained models and straightforward training procedures available.</a:t>
            </a:r>
          </a:p>
        </p:txBody>
      </p:sp>
      <p:sp>
        <p:nvSpPr>
          <p:cNvPr id="11" name="TextBox 11"/>
          <p:cNvSpPr txBox="1"/>
          <p:nvPr/>
        </p:nvSpPr>
        <p:spPr>
          <a:xfrm>
            <a:off x="9125111" y="4643438"/>
            <a:ext cx="3456316" cy="565150"/>
          </a:xfrm>
          <a:prstGeom prst="rect">
            <a:avLst/>
          </a:prstGeom>
        </p:spPr>
        <p:txBody>
          <a:bodyPr lIns="0" tIns="0" rIns="0" bIns="0" rtlCol="0" anchor="t">
            <a:spAutoFit/>
          </a:bodyPr>
          <a:lstStyle/>
          <a:p>
            <a:pPr algn="ctr">
              <a:lnSpc>
                <a:spcPts val="4399"/>
              </a:lnSpc>
            </a:pPr>
            <a:r>
              <a:rPr lang="en-US" sz="3999">
                <a:solidFill>
                  <a:srgbClr val="000000"/>
                </a:solidFill>
                <a:latin typeface="HK Grotesk Bold"/>
              </a:rPr>
              <a:t>Ease of Use</a:t>
            </a:r>
          </a:p>
        </p:txBody>
      </p:sp>
      <p:sp>
        <p:nvSpPr>
          <p:cNvPr id="12" name="TextBox 12"/>
          <p:cNvSpPr txBox="1"/>
          <p:nvPr/>
        </p:nvSpPr>
        <p:spPr>
          <a:xfrm>
            <a:off x="13524829" y="5995807"/>
            <a:ext cx="4211470" cy="2454275"/>
          </a:xfrm>
          <a:prstGeom prst="rect">
            <a:avLst/>
          </a:prstGeom>
        </p:spPr>
        <p:txBody>
          <a:bodyPr lIns="0" tIns="0" rIns="0" bIns="0" rtlCol="0" anchor="t">
            <a:spAutoFit/>
          </a:bodyPr>
          <a:lstStyle/>
          <a:p>
            <a:pPr algn="just">
              <a:lnSpc>
                <a:spcPts val="3250"/>
              </a:lnSpc>
            </a:pPr>
            <a:r>
              <a:rPr lang="en-US" sz="2500">
                <a:solidFill>
                  <a:srgbClr val="000000"/>
                </a:solidFill>
                <a:latin typeface="HK Grotesk Medium"/>
              </a:rPr>
              <a:t>It demonstrates resilience to variations in object size, orientation, and cluttered backgrounds, making it adaptable to diverse real-world scenarios.</a:t>
            </a:r>
          </a:p>
        </p:txBody>
      </p:sp>
      <p:sp>
        <p:nvSpPr>
          <p:cNvPr id="13" name="TextBox 13"/>
          <p:cNvSpPr txBox="1"/>
          <p:nvPr/>
        </p:nvSpPr>
        <p:spPr>
          <a:xfrm>
            <a:off x="13705377" y="4643438"/>
            <a:ext cx="3456316" cy="565150"/>
          </a:xfrm>
          <a:prstGeom prst="rect">
            <a:avLst/>
          </a:prstGeom>
        </p:spPr>
        <p:txBody>
          <a:bodyPr lIns="0" tIns="0" rIns="0" bIns="0" rtlCol="0" anchor="t">
            <a:spAutoFit/>
          </a:bodyPr>
          <a:lstStyle/>
          <a:p>
            <a:pPr algn="ctr">
              <a:lnSpc>
                <a:spcPts val="4399"/>
              </a:lnSpc>
            </a:pPr>
            <a:r>
              <a:rPr lang="en-US" sz="3999">
                <a:solidFill>
                  <a:srgbClr val="000000"/>
                </a:solidFill>
                <a:latin typeface="HK Grotesk Bold"/>
              </a:rPr>
              <a:t>Robustness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2462759" cy="2173338"/>
            <a:chOff x="0" y="0"/>
            <a:chExt cx="3283678" cy="2897785"/>
          </a:xfrm>
        </p:grpSpPr>
        <p:sp>
          <p:nvSpPr>
            <p:cNvPr id="3" name="Freeform 3"/>
            <p:cNvSpPr/>
            <p:nvPr/>
          </p:nvSpPr>
          <p:spPr>
            <a:xfrm>
              <a:off x="430080" y="735493"/>
              <a:ext cx="2853599" cy="1426799"/>
            </a:xfrm>
            <a:custGeom>
              <a:avLst/>
              <a:gdLst/>
              <a:ahLst/>
              <a:cxnLst/>
              <a:rect l="l" t="t" r="r" b="b"/>
              <a:pathLst>
                <a:path w="2853599" h="1426799">
                  <a:moveTo>
                    <a:pt x="0" y="0"/>
                  </a:moveTo>
                  <a:lnTo>
                    <a:pt x="2853598" y="0"/>
                  </a:lnTo>
                  <a:lnTo>
                    <a:pt x="2853598" y="1426799"/>
                  </a:lnTo>
                  <a:lnTo>
                    <a:pt x="0" y="1426799"/>
                  </a:lnTo>
                  <a:lnTo>
                    <a:pt x="0" y="0"/>
                  </a:lnTo>
                  <a:close/>
                </a:path>
              </a:pathLst>
            </a:custGeom>
            <a:blipFill>
              <a:blip r:embed="rId2"/>
              <a:stretch>
                <a:fillRect/>
              </a:stretch>
            </a:blipFill>
          </p:spPr>
          <p:txBody>
            <a:bodyPr/>
            <a:lstStyle/>
            <a:p>
              <a:endParaRPr lang="en-US"/>
            </a:p>
          </p:txBody>
        </p:sp>
        <p:sp>
          <p:nvSpPr>
            <p:cNvPr id="4" name="Freeform 4"/>
            <p:cNvSpPr/>
            <p:nvPr/>
          </p:nvSpPr>
          <p:spPr>
            <a:xfrm>
              <a:off x="0" y="0"/>
              <a:ext cx="1780820" cy="2897785"/>
            </a:xfrm>
            <a:custGeom>
              <a:avLst/>
              <a:gdLst/>
              <a:ahLst/>
              <a:cxnLst/>
              <a:rect l="l" t="t" r="r" b="b"/>
              <a:pathLst>
                <a:path w="1780820" h="2897785">
                  <a:moveTo>
                    <a:pt x="0" y="0"/>
                  </a:moveTo>
                  <a:lnTo>
                    <a:pt x="1780820" y="0"/>
                  </a:lnTo>
                  <a:lnTo>
                    <a:pt x="1780820" y="2897785"/>
                  </a:lnTo>
                  <a:lnTo>
                    <a:pt x="0" y="28977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p:cNvSpPr txBox="1"/>
          <p:nvPr/>
        </p:nvSpPr>
        <p:spPr>
          <a:xfrm>
            <a:off x="4065116" y="1651819"/>
            <a:ext cx="6521227" cy="993775"/>
          </a:xfrm>
          <a:prstGeom prst="rect">
            <a:avLst/>
          </a:prstGeom>
        </p:spPr>
        <p:txBody>
          <a:bodyPr lIns="0" tIns="0" rIns="0" bIns="0" rtlCol="0" anchor="t">
            <a:spAutoFit/>
          </a:bodyPr>
          <a:lstStyle/>
          <a:p>
            <a:pPr>
              <a:lnSpc>
                <a:spcPts val="7699"/>
              </a:lnSpc>
            </a:pPr>
            <a:r>
              <a:rPr lang="en-US" sz="6999">
                <a:solidFill>
                  <a:srgbClr val="FFFFFF"/>
                </a:solidFill>
                <a:latin typeface="HK Grotesk Bold"/>
              </a:rPr>
              <a:t>Disadvantages</a:t>
            </a:r>
          </a:p>
        </p:txBody>
      </p:sp>
      <p:sp>
        <p:nvSpPr>
          <p:cNvPr id="6" name="TextBox 6"/>
          <p:cNvSpPr txBox="1"/>
          <p:nvPr/>
        </p:nvSpPr>
        <p:spPr>
          <a:xfrm>
            <a:off x="661011" y="6394450"/>
            <a:ext cx="3788584" cy="2863850"/>
          </a:xfrm>
          <a:prstGeom prst="rect">
            <a:avLst/>
          </a:prstGeom>
        </p:spPr>
        <p:txBody>
          <a:bodyPr lIns="0" tIns="0" rIns="0" bIns="0" rtlCol="0" anchor="t">
            <a:spAutoFit/>
          </a:bodyPr>
          <a:lstStyle/>
          <a:p>
            <a:pPr>
              <a:lnSpc>
                <a:spcPts val="3250"/>
              </a:lnSpc>
            </a:pPr>
            <a:r>
              <a:rPr lang="en-US" sz="2500">
                <a:solidFill>
                  <a:srgbClr val="FFFFFF"/>
                </a:solidFill>
                <a:latin typeface="HK Grotesk Medium"/>
              </a:rPr>
              <a:t>YOLOv5 may require more computational resources compared to previous versions of YOLO or some other object detection models, especially during training.</a:t>
            </a:r>
          </a:p>
        </p:txBody>
      </p:sp>
      <p:sp>
        <p:nvSpPr>
          <p:cNvPr id="7" name="TextBox 7"/>
          <p:cNvSpPr txBox="1"/>
          <p:nvPr/>
        </p:nvSpPr>
        <p:spPr>
          <a:xfrm>
            <a:off x="657225" y="4500562"/>
            <a:ext cx="3407891" cy="1117600"/>
          </a:xfrm>
          <a:prstGeom prst="rect">
            <a:avLst/>
          </a:prstGeom>
        </p:spPr>
        <p:txBody>
          <a:bodyPr lIns="0" tIns="0" rIns="0" bIns="0" rtlCol="0" anchor="t">
            <a:spAutoFit/>
          </a:bodyPr>
          <a:lstStyle/>
          <a:p>
            <a:pPr algn="ctr">
              <a:lnSpc>
                <a:spcPts val="4399"/>
              </a:lnSpc>
            </a:pPr>
            <a:r>
              <a:rPr lang="en-US" sz="3999">
                <a:solidFill>
                  <a:srgbClr val="FFFFFF"/>
                </a:solidFill>
                <a:latin typeface="HK Grotesk Bold"/>
              </a:rPr>
              <a:t>Computational Resources</a:t>
            </a:r>
          </a:p>
        </p:txBody>
      </p:sp>
      <p:sp>
        <p:nvSpPr>
          <p:cNvPr id="8" name="TextBox 8"/>
          <p:cNvSpPr txBox="1"/>
          <p:nvPr/>
        </p:nvSpPr>
        <p:spPr>
          <a:xfrm>
            <a:off x="4755739" y="6394450"/>
            <a:ext cx="4063229" cy="2863850"/>
          </a:xfrm>
          <a:prstGeom prst="rect">
            <a:avLst/>
          </a:prstGeom>
        </p:spPr>
        <p:txBody>
          <a:bodyPr lIns="0" tIns="0" rIns="0" bIns="0" rtlCol="0" anchor="t">
            <a:spAutoFit/>
          </a:bodyPr>
          <a:lstStyle/>
          <a:p>
            <a:pPr>
              <a:lnSpc>
                <a:spcPts val="3250"/>
              </a:lnSpc>
            </a:pPr>
            <a:r>
              <a:rPr lang="en-US" sz="2500">
                <a:solidFill>
                  <a:srgbClr val="FFFFFF"/>
                </a:solidFill>
                <a:latin typeface="HK Grotesk Medium"/>
              </a:rPr>
              <a:t>While YOLOv5 demonstrates flexibility with variations of objects, it may not perform as effectively as specialized models for specific tasks such as detecting small or occluded objects.</a:t>
            </a:r>
          </a:p>
        </p:txBody>
      </p:sp>
      <p:sp>
        <p:nvSpPr>
          <p:cNvPr id="9" name="TextBox 9"/>
          <p:cNvSpPr txBox="1"/>
          <p:nvPr/>
        </p:nvSpPr>
        <p:spPr>
          <a:xfrm>
            <a:off x="5059195" y="4500562"/>
            <a:ext cx="3456316" cy="1117600"/>
          </a:xfrm>
          <a:prstGeom prst="rect">
            <a:avLst/>
          </a:prstGeom>
        </p:spPr>
        <p:txBody>
          <a:bodyPr lIns="0" tIns="0" rIns="0" bIns="0" rtlCol="0" anchor="t">
            <a:spAutoFit/>
          </a:bodyPr>
          <a:lstStyle/>
          <a:p>
            <a:pPr algn="ctr">
              <a:lnSpc>
                <a:spcPts val="4399"/>
              </a:lnSpc>
            </a:pPr>
            <a:r>
              <a:rPr lang="en-US" sz="3999">
                <a:solidFill>
                  <a:srgbClr val="FFFFFF"/>
                </a:solidFill>
                <a:latin typeface="HK Grotesk Bold"/>
              </a:rPr>
              <a:t>Generalization Capability</a:t>
            </a:r>
          </a:p>
        </p:txBody>
      </p:sp>
      <p:sp>
        <p:nvSpPr>
          <p:cNvPr id="10" name="TextBox 10"/>
          <p:cNvSpPr txBox="1"/>
          <p:nvPr/>
        </p:nvSpPr>
        <p:spPr>
          <a:xfrm>
            <a:off x="9123768" y="6394450"/>
            <a:ext cx="4002538" cy="2454275"/>
          </a:xfrm>
          <a:prstGeom prst="rect">
            <a:avLst/>
          </a:prstGeom>
        </p:spPr>
        <p:txBody>
          <a:bodyPr lIns="0" tIns="0" rIns="0" bIns="0" rtlCol="0" anchor="t">
            <a:spAutoFit/>
          </a:bodyPr>
          <a:lstStyle/>
          <a:p>
            <a:pPr>
              <a:lnSpc>
                <a:spcPts val="3250"/>
              </a:lnSpc>
            </a:pPr>
            <a:r>
              <a:rPr lang="en-US" sz="2500">
                <a:solidFill>
                  <a:srgbClr val="FFFFFF"/>
                </a:solidFill>
                <a:latin typeface="HK Grotesk Medium"/>
              </a:rPr>
              <a:t>YOLOv5 often requires a large amount of training data to achieve optimal performance, and collecting and preparing this data can require significant effort.</a:t>
            </a:r>
          </a:p>
        </p:txBody>
      </p:sp>
      <p:sp>
        <p:nvSpPr>
          <p:cNvPr id="11" name="TextBox 11"/>
          <p:cNvSpPr txBox="1"/>
          <p:nvPr/>
        </p:nvSpPr>
        <p:spPr>
          <a:xfrm>
            <a:off x="9144000" y="4500562"/>
            <a:ext cx="3456316" cy="1117600"/>
          </a:xfrm>
          <a:prstGeom prst="rect">
            <a:avLst/>
          </a:prstGeom>
        </p:spPr>
        <p:txBody>
          <a:bodyPr lIns="0" tIns="0" rIns="0" bIns="0" rtlCol="0" anchor="t">
            <a:spAutoFit/>
          </a:bodyPr>
          <a:lstStyle/>
          <a:p>
            <a:pPr algn="ctr">
              <a:lnSpc>
                <a:spcPts val="4399"/>
              </a:lnSpc>
            </a:pPr>
            <a:r>
              <a:rPr lang="en-US" sz="3999">
                <a:solidFill>
                  <a:srgbClr val="FFFFFF"/>
                </a:solidFill>
                <a:latin typeface="HK Grotesk Bold"/>
              </a:rPr>
              <a:t>Training Data Requirement</a:t>
            </a:r>
          </a:p>
        </p:txBody>
      </p:sp>
      <p:sp>
        <p:nvSpPr>
          <p:cNvPr id="12" name="TextBox 12"/>
          <p:cNvSpPr txBox="1"/>
          <p:nvPr/>
        </p:nvSpPr>
        <p:spPr>
          <a:xfrm>
            <a:off x="13431105" y="6394450"/>
            <a:ext cx="4272162" cy="2454275"/>
          </a:xfrm>
          <a:prstGeom prst="rect">
            <a:avLst/>
          </a:prstGeom>
        </p:spPr>
        <p:txBody>
          <a:bodyPr lIns="0" tIns="0" rIns="0" bIns="0" rtlCol="0" anchor="t">
            <a:spAutoFit/>
          </a:bodyPr>
          <a:lstStyle/>
          <a:p>
            <a:pPr>
              <a:lnSpc>
                <a:spcPts val="3250"/>
              </a:lnSpc>
            </a:pPr>
            <a:r>
              <a:rPr lang="en-US" sz="2500">
                <a:solidFill>
                  <a:srgbClr val="FFFFFF"/>
                </a:solidFill>
                <a:latin typeface="HK Grotesk Medium"/>
              </a:rPr>
              <a:t>YOLOv5 models typically have larger file sizes compared to some other models, which can be a limitation when deploying in resource-constrained systems.</a:t>
            </a:r>
          </a:p>
        </p:txBody>
      </p:sp>
      <p:sp>
        <p:nvSpPr>
          <p:cNvPr id="13" name="TextBox 13"/>
          <p:cNvSpPr txBox="1"/>
          <p:nvPr/>
        </p:nvSpPr>
        <p:spPr>
          <a:xfrm>
            <a:off x="13228966" y="4776788"/>
            <a:ext cx="3456316" cy="565150"/>
          </a:xfrm>
          <a:prstGeom prst="rect">
            <a:avLst/>
          </a:prstGeom>
        </p:spPr>
        <p:txBody>
          <a:bodyPr lIns="0" tIns="0" rIns="0" bIns="0" rtlCol="0" anchor="t">
            <a:spAutoFit/>
          </a:bodyPr>
          <a:lstStyle/>
          <a:p>
            <a:pPr algn="ctr">
              <a:lnSpc>
                <a:spcPts val="4399"/>
              </a:lnSpc>
            </a:pPr>
            <a:r>
              <a:rPr lang="en-US" sz="3999">
                <a:solidFill>
                  <a:srgbClr val="FFFFFF"/>
                </a:solidFill>
                <a:latin typeface="HK Grotesk Bold"/>
              </a:rPr>
              <a:t>Model Size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957042" y="5833971"/>
            <a:ext cx="14373916" cy="993775"/>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DEMO TIME !</a:t>
            </a:r>
          </a:p>
        </p:txBody>
      </p:sp>
      <p:grpSp>
        <p:nvGrpSpPr>
          <p:cNvPr id="3" name="Group 3"/>
          <p:cNvGrpSpPr/>
          <p:nvPr/>
        </p:nvGrpSpPr>
        <p:grpSpPr>
          <a:xfrm>
            <a:off x="7253073" y="3461131"/>
            <a:ext cx="3781853" cy="1791946"/>
            <a:chOff x="0" y="0"/>
            <a:chExt cx="5042471" cy="2389261"/>
          </a:xfrm>
        </p:grpSpPr>
        <p:sp>
          <p:nvSpPr>
            <p:cNvPr id="4" name="Freeform 4"/>
            <p:cNvSpPr/>
            <p:nvPr/>
          </p:nvSpPr>
          <p:spPr>
            <a:xfrm rot="5400000">
              <a:off x="139882" y="461975"/>
              <a:ext cx="2074317" cy="1653254"/>
            </a:xfrm>
            <a:custGeom>
              <a:avLst/>
              <a:gdLst/>
              <a:ahLst/>
              <a:cxnLst/>
              <a:rect l="l" t="t" r="r" b="b"/>
              <a:pathLst>
                <a:path w="2074317" h="1653254">
                  <a:moveTo>
                    <a:pt x="0" y="0"/>
                  </a:moveTo>
                  <a:lnTo>
                    <a:pt x="2074317" y="0"/>
                  </a:lnTo>
                  <a:lnTo>
                    <a:pt x="2074317" y="1653255"/>
                  </a:lnTo>
                  <a:lnTo>
                    <a:pt x="0" y="1653255"/>
                  </a:lnTo>
                  <a:lnTo>
                    <a:pt x="0" y="0"/>
                  </a:lnTo>
                  <a:close/>
                </a:path>
              </a:pathLst>
            </a:custGeom>
            <a:blipFill>
              <a:blip r:embed="rId2"/>
              <a:stretch>
                <a:fillRect l="-42076" t="-15527" r="-42076"/>
              </a:stretch>
            </a:blipFill>
          </p:spPr>
          <p:txBody>
            <a:bodyPr/>
            <a:lstStyle/>
            <a:p>
              <a:endParaRPr lang="en-US"/>
            </a:p>
          </p:txBody>
        </p:sp>
        <p:sp>
          <p:nvSpPr>
            <p:cNvPr id="5" name="Freeform 5"/>
            <p:cNvSpPr/>
            <p:nvPr/>
          </p:nvSpPr>
          <p:spPr>
            <a:xfrm>
              <a:off x="0" y="0"/>
              <a:ext cx="1719798" cy="2074317"/>
            </a:xfrm>
            <a:custGeom>
              <a:avLst/>
              <a:gdLst/>
              <a:ahLst/>
              <a:cxnLst/>
              <a:rect l="l" t="t" r="r" b="b"/>
              <a:pathLst>
                <a:path w="1719798" h="2074317">
                  <a:moveTo>
                    <a:pt x="0" y="0"/>
                  </a:moveTo>
                  <a:lnTo>
                    <a:pt x="1719798" y="0"/>
                  </a:lnTo>
                  <a:lnTo>
                    <a:pt x="1719798" y="2074317"/>
                  </a:lnTo>
                  <a:lnTo>
                    <a:pt x="0" y="20743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2623340" y="82550"/>
              <a:ext cx="2419131" cy="2306711"/>
            </a:xfrm>
            <a:prstGeom prst="rect">
              <a:avLst/>
            </a:prstGeom>
          </p:spPr>
          <p:txBody>
            <a:bodyPr lIns="0" tIns="0" rIns="0" bIns="0" rtlCol="0" anchor="t">
              <a:spAutoFit/>
            </a:bodyPr>
            <a:lstStyle/>
            <a:p>
              <a:pPr>
                <a:lnSpc>
                  <a:spcPts val="13562"/>
                </a:lnSpc>
              </a:pPr>
              <a:r>
                <a:rPr lang="en-US" sz="11493">
                  <a:solidFill>
                    <a:srgbClr val="DD5F6B"/>
                  </a:solidFill>
                  <a:latin typeface="HK Grotesk Bold"/>
                </a:rPr>
                <a:t>04</a:t>
              </a:r>
            </a:p>
          </p:txBody>
        </p:sp>
      </p:grpSp>
      <p:sp>
        <p:nvSpPr>
          <p:cNvPr id="7" name="TextBox 7"/>
          <p:cNvSpPr txBox="1"/>
          <p:nvPr/>
        </p:nvSpPr>
        <p:spPr>
          <a:xfrm>
            <a:off x="4951028" y="8296274"/>
            <a:ext cx="8385944" cy="962026"/>
          </a:xfrm>
          <a:prstGeom prst="rect">
            <a:avLst/>
          </a:prstGeom>
        </p:spPr>
        <p:txBody>
          <a:bodyPr lIns="0" tIns="0" rIns="0" bIns="0" rtlCol="0" anchor="t">
            <a:spAutoFit/>
          </a:bodyPr>
          <a:lstStyle/>
          <a:p>
            <a:pPr>
              <a:lnSpc>
                <a:spcPts val="7799"/>
              </a:lnSpc>
            </a:pPr>
            <a:r>
              <a:rPr lang="en-US" sz="5999" u="sng">
                <a:solidFill>
                  <a:srgbClr val="FFFFFF"/>
                </a:solidFill>
                <a:latin typeface="HK Grotesk"/>
                <a:hlinkClick r:id="rId5" tooltip="https://drive.google.com/file/d/12GdBYbOoksqR65pYX_o7oYgyfUP-ob9F/view?usp=drive_link"/>
              </a:rPr>
              <a:t>CLICK HERE FOR DEMO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957042" y="5833971"/>
            <a:ext cx="14373916" cy="1009635"/>
          </a:xfrm>
          <a:prstGeom prst="rect">
            <a:avLst/>
          </a:prstGeom>
        </p:spPr>
        <p:txBody>
          <a:bodyPr lIns="0" tIns="0" rIns="0" bIns="0" rtlCol="0" anchor="t">
            <a:spAutoFit/>
          </a:bodyPr>
          <a:lstStyle/>
          <a:p>
            <a:pPr algn="ctr">
              <a:lnSpc>
                <a:spcPts val="7699"/>
              </a:lnSpc>
            </a:pPr>
            <a:r>
              <a:rPr lang="en-US" sz="6999" dirty="0">
                <a:solidFill>
                  <a:srgbClr val="FFFFFF"/>
                </a:solidFill>
                <a:latin typeface="HK Grotesk Bold"/>
              </a:rPr>
              <a:t>RESULTS &amp; CONCLUSION</a:t>
            </a:r>
          </a:p>
        </p:txBody>
      </p:sp>
      <p:grpSp>
        <p:nvGrpSpPr>
          <p:cNvPr id="3" name="Group 3"/>
          <p:cNvGrpSpPr/>
          <p:nvPr/>
        </p:nvGrpSpPr>
        <p:grpSpPr>
          <a:xfrm>
            <a:off x="7253073" y="3461131"/>
            <a:ext cx="3781853" cy="1791946"/>
            <a:chOff x="0" y="0"/>
            <a:chExt cx="5042471" cy="2389261"/>
          </a:xfrm>
        </p:grpSpPr>
        <p:sp>
          <p:nvSpPr>
            <p:cNvPr id="4" name="Freeform 4"/>
            <p:cNvSpPr/>
            <p:nvPr/>
          </p:nvSpPr>
          <p:spPr>
            <a:xfrm rot="5400000">
              <a:off x="139882" y="461975"/>
              <a:ext cx="2074317" cy="1653254"/>
            </a:xfrm>
            <a:custGeom>
              <a:avLst/>
              <a:gdLst/>
              <a:ahLst/>
              <a:cxnLst/>
              <a:rect l="l" t="t" r="r" b="b"/>
              <a:pathLst>
                <a:path w="2074317" h="1653254">
                  <a:moveTo>
                    <a:pt x="0" y="0"/>
                  </a:moveTo>
                  <a:lnTo>
                    <a:pt x="2074317" y="0"/>
                  </a:lnTo>
                  <a:lnTo>
                    <a:pt x="2074317" y="1653255"/>
                  </a:lnTo>
                  <a:lnTo>
                    <a:pt x="0" y="1653255"/>
                  </a:lnTo>
                  <a:lnTo>
                    <a:pt x="0" y="0"/>
                  </a:lnTo>
                  <a:close/>
                </a:path>
              </a:pathLst>
            </a:custGeom>
            <a:blipFill>
              <a:blip r:embed="rId2"/>
              <a:stretch>
                <a:fillRect l="-42076" t="-15527" r="-42076"/>
              </a:stretch>
            </a:blipFill>
          </p:spPr>
          <p:txBody>
            <a:bodyPr/>
            <a:lstStyle/>
            <a:p>
              <a:endParaRPr lang="en-US"/>
            </a:p>
          </p:txBody>
        </p:sp>
        <p:sp>
          <p:nvSpPr>
            <p:cNvPr id="5" name="Freeform 5"/>
            <p:cNvSpPr/>
            <p:nvPr/>
          </p:nvSpPr>
          <p:spPr>
            <a:xfrm>
              <a:off x="0" y="0"/>
              <a:ext cx="1719798" cy="2074317"/>
            </a:xfrm>
            <a:custGeom>
              <a:avLst/>
              <a:gdLst/>
              <a:ahLst/>
              <a:cxnLst/>
              <a:rect l="l" t="t" r="r" b="b"/>
              <a:pathLst>
                <a:path w="1719798" h="2074317">
                  <a:moveTo>
                    <a:pt x="0" y="0"/>
                  </a:moveTo>
                  <a:lnTo>
                    <a:pt x="1719798" y="0"/>
                  </a:lnTo>
                  <a:lnTo>
                    <a:pt x="1719798" y="2074317"/>
                  </a:lnTo>
                  <a:lnTo>
                    <a:pt x="0" y="20743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2623340" y="82550"/>
              <a:ext cx="2419131" cy="2306711"/>
            </a:xfrm>
            <a:prstGeom prst="rect">
              <a:avLst/>
            </a:prstGeom>
          </p:spPr>
          <p:txBody>
            <a:bodyPr lIns="0" tIns="0" rIns="0" bIns="0" rtlCol="0" anchor="t">
              <a:spAutoFit/>
            </a:bodyPr>
            <a:lstStyle/>
            <a:p>
              <a:pPr>
                <a:lnSpc>
                  <a:spcPts val="13562"/>
                </a:lnSpc>
              </a:pPr>
              <a:r>
                <a:rPr lang="en-US" sz="11493">
                  <a:solidFill>
                    <a:srgbClr val="DD5F6B"/>
                  </a:solidFill>
                  <a:latin typeface="HK Grotesk Bold"/>
                </a:rPr>
                <a:t>05</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7200" y="346263"/>
            <a:ext cx="4426688" cy="1938601"/>
            <a:chOff x="0" y="0"/>
            <a:chExt cx="5902250" cy="2584802"/>
          </a:xfrm>
        </p:grpSpPr>
        <p:sp>
          <p:nvSpPr>
            <p:cNvPr id="3" name="Freeform 3"/>
            <p:cNvSpPr/>
            <p:nvPr/>
          </p:nvSpPr>
          <p:spPr>
            <a:xfrm>
              <a:off x="0" y="0"/>
              <a:ext cx="2584802" cy="2584802"/>
            </a:xfrm>
            <a:custGeom>
              <a:avLst/>
              <a:gdLst/>
              <a:ahLst/>
              <a:cxnLst/>
              <a:rect l="l" t="t" r="r" b="b"/>
              <a:pathLst>
                <a:path w="2584802" h="2584802">
                  <a:moveTo>
                    <a:pt x="0" y="0"/>
                  </a:moveTo>
                  <a:lnTo>
                    <a:pt x="2584802" y="0"/>
                  </a:lnTo>
                  <a:lnTo>
                    <a:pt x="2584802" y="2584802"/>
                  </a:lnTo>
                  <a:lnTo>
                    <a:pt x="0" y="2584802"/>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2099095" y="1095456"/>
              <a:ext cx="3803156" cy="973667"/>
            </a:xfrm>
            <a:prstGeom prst="rect">
              <a:avLst/>
            </a:prstGeom>
          </p:spPr>
          <p:txBody>
            <a:bodyPr lIns="0" tIns="0" rIns="0" bIns="0" rtlCol="0" anchor="t">
              <a:spAutoFit/>
            </a:bodyPr>
            <a:lstStyle/>
            <a:p>
              <a:pPr>
                <a:lnSpc>
                  <a:spcPts val="5500"/>
                </a:lnSpc>
              </a:pPr>
              <a:r>
                <a:rPr lang="en-US" sz="5000">
                  <a:solidFill>
                    <a:srgbClr val="191824"/>
                  </a:solidFill>
                  <a:latin typeface="HK Grotesk Bold"/>
                </a:rPr>
                <a:t>RESULTS</a:t>
              </a:r>
            </a:p>
          </p:txBody>
        </p:sp>
        <p:sp>
          <p:nvSpPr>
            <p:cNvPr id="5" name="Freeform 5"/>
            <p:cNvSpPr/>
            <p:nvPr/>
          </p:nvSpPr>
          <p:spPr>
            <a:xfrm rot="-10800000">
              <a:off x="0" y="201439"/>
              <a:ext cx="1804047" cy="1976545"/>
            </a:xfrm>
            <a:custGeom>
              <a:avLst/>
              <a:gdLst/>
              <a:ahLst/>
              <a:cxnLst/>
              <a:rect l="l" t="t" r="r" b="b"/>
              <a:pathLst>
                <a:path w="1804047" h="1976545">
                  <a:moveTo>
                    <a:pt x="0" y="0"/>
                  </a:moveTo>
                  <a:lnTo>
                    <a:pt x="1804047" y="0"/>
                  </a:lnTo>
                  <a:lnTo>
                    <a:pt x="1804047" y="1976545"/>
                  </a:lnTo>
                  <a:lnTo>
                    <a:pt x="0" y="19765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6" name="Freeform 6"/>
          <p:cNvSpPr/>
          <p:nvPr/>
        </p:nvSpPr>
        <p:spPr>
          <a:xfrm>
            <a:off x="1028700" y="5978232"/>
            <a:ext cx="5887138" cy="3679461"/>
          </a:xfrm>
          <a:custGeom>
            <a:avLst/>
            <a:gdLst/>
            <a:ahLst/>
            <a:cxnLst/>
            <a:rect l="l" t="t" r="r" b="b"/>
            <a:pathLst>
              <a:path w="5887138" h="3679461">
                <a:moveTo>
                  <a:pt x="0" y="0"/>
                </a:moveTo>
                <a:lnTo>
                  <a:pt x="5887138" y="0"/>
                </a:lnTo>
                <a:lnTo>
                  <a:pt x="5887138" y="3679461"/>
                </a:lnTo>
                <a:lnTo>
                  <a:pt x="0" y="3679461"/>
                </a:lnTo>
                <a:lnTo>
                  <a:pt x="0" y="0"/>
                </a:lnTo>
                <a:close/>
              </a:path>
            </a:pathLst>
          </a:custGeom>
          <a:blipFill>
            <a:blip r:embed="rId5"/>
            <a:stretch>
              <a:fillRect/>
            </a:stretch>
          </a:blipFill>
        </p:spPr>
        <p:txBody>
          <a:bodyPr/>
          <a:lstStyle/>
          <a:p>
            <a:endParaRPr lang="en-US"/>
          </a:p>
        </p:txBody>
      </p:sp>
      <p:sp>
        <p:nvSpPr>
          <p:cNvPr id="7" name="Freeform 7"/>
          <p:cNvSpPr/>
          <p:nvPr/>
        </p:nvSpPr>
        <p:spPr>
          <a:xfrm>
            <a:off x="12966575" y="6690462"/>
            <a:ext cx="4536409" cy="3350363"/>
          </a:xfrm>
          <a:custGeom>
            <a:avLst/>
            <a:gdLst/>
            <a:ahLst/>
            <a:cxnLst/>
            <a:rect l="l" t="t" r="r" b="b"/>
            <a:pathLst>
              <a:path w="4536409" h="3350363">
                <a:moveTo>
                  <a:pt x="0" y="0"/>
                </a:moveTo>
                <a:lnTo>
                  <a:pt x="4536409" y="0"/>
                </a:lnTo>
                <a:lnTo>
                  <a:pt x="4536409" y="3350363"/>
                </a:lnTo>
                <a:lnTo>
                  <a:pt x="0" y="3350363"/>
                </a:lnTo>
                <a:lnTo>
                  <a:pt x="0" y="0"/>
                </a:lnTo>
                <a:close/>
              </a:path>
            </a:pathLst>
          </a:custGeom>
          <a:blipFill>
            <a:blip r:embed="rId6"/>
            <a:stretch>
              <a:fillRect/>
            </a:stretch>
          </a:blipFill>
        </p:spPr>
        <p:txBody>
          <a:bodyPr/>
          <a:lstStyle/>
          <a:p>
            <a:endParaRPr lang="en-US"/>
          </a:p>
        </p:txBody>
      </p:sp>
      <p:sp>
        <p:nvSpPr>
          <p:cNvPr id="8" name="Freeform 8"/>
          <p:cNvSpPr/>
          <p:nvPr/>
        </p:nvSpPr>
        <p:spPr>
          <a:xfrm>
            <a:off x="2376302" y="2129599"/>
            <a:ext cx="4824671" cy="3554015"/>
          </a:xfrm>
          <a:custGeom>
            <a:avLst/>
            <a:gdLst/>
            <a:ahLst/>
            <a:cxnLst/>
            <a:rect l="l" t="t" r="r" b="b"/>
            <a:pathLst>
              <a:path w="4824671" h="3554015">
                <a:moveTo>
                  <a:pt x="0" y="0"/>
                </a:moveTo>
                <a:lnTo>
                  <a:pt x="4824671" y="0"/>
                </a:lnTo>
                <a:lnTo>
                  <a:pt x="4824671" y="3554015"/>
                </a:lnTo>
                <a:lnTo>
                  <a:pt x="0" y="3554015"/>
                </a:lnTo>
                <a:lnTo>
                  <a:pt x="0" y="0"/>
                </a:lnTo>
                <a:close/>
              </a:path>
            </a:pathLst>
          </a:custGeom>
          <a:blipFill>
            <a:blip r:embed="rId7"/>
            <a:stretch>
              <a:fillRect/>
            </a:stretch>
          </a:blipFill>
        </p:spPr>
        <p:txBody>
          <a:bodyPr/>
          <a:lstStyle/>
          <a:p>
            <a:endParaRPr lang="en-US"/>
          </a:p>
        </p:txBody>
      </p:sp>
      <p:sp>
        <p:nvSpPr>
          <p:cNvPr id="9" name="Freeform 9"/>
          <p:cNvSpPr/>
          <p:nvPr/>
        </p:nvSpPr>
        <p:spPr>
          <a:xfrm>
            <a:off x="7495215" y="6168075"/>
            <a:ext cx="4890335" cy="3872750"/>
          </a:xfrm>
          <a:custGeom>
            <a:avLst/>
            <a:gdLst/>
            <a:ahLst/>
            <a:cxnLst/>
            <a:rect l="l" t="t" r="r" b="b"/>
            <a:pathLst>
              <a:path w="4890335" h="3872750">
                <a:moveTo>
                  <a:pt x="0" y="0"/>
                </a:moveTo>
                <a:lnTo>
                  <a:pt x="4890335" y="0"/>
                </a:lnTo>
                <a:lnTo>
                  <a:pt x="4890335" y="3872750"/>
                </a:lnTo>
                <a:lnTo>
                  <a:pt x="0" y="3872750"/>
                </a:lnTo>
                <a:lnTo>
                  <a:pt x="0" y="0"/>
                </a:lnTo>
                <a:close/>
              </a:path>
            </a:pathLst>
          </a:custGeom>
          <a:blipFill>
            <a:blip r:embed="rId8"/>
            <a:stretch>
              <a:fillRect/>
            </a:stretch>
          </a:blipFill>
        </p:spPr>
        <p:txBody>
          <a:bodyPr/>
          <a:lstStyle/>
          <a:p>
            <a:endParaRPr lang="en-US"/>
          </a:p>
        </p:txBody>
      </p:sp>
      <p:sp>
        <p:nvSpPr>
          <p:cNvPr id="10" name="Freeform 10"/>
          <p:cNvSpPr/>
          <p:nvPr/>
        </p:nvSpPr>
        <p:spPr>
          <a:xfrm>
            <a:off x="7987785" y="3204655"/>
            <a:ext cx="3905196" cy="2668802"/>
          </a:xfrm>
          <a:custGeom>
            <a:avLst/>
            <a:gdLst/>
            <a:ahLst/>
            <a:cxnLst/>
            <a:rect l="l" t="t" r="r" b="b"/>
            <a:pathLst>
              <a:path w="3905196" h="2668802">
                <a:moveTo>
                  <a:pt x="0" y="0"/>
                </a:moveTo>
                <a:lnTo>
                  <a:pt x="3905195" y="0"/>
                </a:lnTo>
                <a:lnTo>
                  <a:pt x="3905195" y="2668802"/>
                </a:lnTo>
                <a:lnTo>
                  <a:pt x="0" y="2668802"/>
                </a:lnTo>
                <a:lnTo>
                  <a:pt x="0" y="0"/>
                </a:lnTo>
                <a:close/>
              </a:path>
            </a:pathLst>
          </a:custGeom>
          <a:blipFill>
            <a:blip r:embed="rId9"/>
            <a:stretch>
              <a:fillRect/>
            </a:stretch>
          </a:blipFill>
        </p:spPr>
        <p:txBody>
          <a:bodyPr/>
          <a:lstStyle/>
          <a:p>
            <a:endParaRPr lang="en-US"/>
          </a:p>
        </p:txBody>
      </p:sp>
      <p:sp>
        <p:nvSpPr>
          <p:cNvPr id="11" name="Freeform 11"/>
          <p:cNvSpPr/>
          <p:nvPr/>
        </p:nvSpPr>
        <p:spPr>
          <a:xfrm>
            <a:off x="7495215" y="258315"/>
            <a:ext cx="3530211" cy="2651065"/>
          </a:xfrm>
          <a:custGeom>
            <a:avLst/>
            <a:gdLst/>
            <a:ahLst/>
            <a:cxnLst/>
            <a:rect l="l" t="t" r="r" b="b"/>
            <a:pathLst>
              <a:path w="3530211" h="2651065">
                <a:moveTo>
                  <a:pt x="0" y="0"/>
                </a:moveTo>
                <a:lnTo>
                  <a:pt x="3530210" y="0"/>
                </a:lnTo>
                <a:lnTo>
                  <a:pt x="3530210" y="2651065"/>
                </a:lnTo>
                <a:lnTo>
                  <a:pt x="0" y="2651065"/>
                </a:lnTo>
                <a:lnTo>
                  <a:pt x="0" y="0"/>
                </a:lnTo>
                <a:close/>
              </a:path>
            </a:pathLst>
          </a:custGeom>
          <a:blipFill>
            <a:blip r:embed="rId10"/>
            <a:stretch>
              <a:fillRect/>
            </a:stretch>
          </a:blipFill>
        </p:spPr>
        <p:txBody>
          <a:bodyPr/>
          <a:lstStyle/>
          <a:p>
            <a:endParaRPr lang="en-US"/>
          </a:p>
        </p:txBody>
      </p:sp>
      <p:sp>
        <p:nvSpPr>
          <p:cNvPr id="12" name="Freeform 12"/>
          <p:cNvSpPr/>
          <p:nvPr/>
        </p:nvSpPr>
        <p:spPr>
          <a:xfrm>
            <a:off x="12385550" y="346263"/>
            <a:ext cx="3696786" cy="2966557"/>
          </a:xfrm>
          <a:custGeom>
            <a:avLst/>
            <a:gdLst/>
            <a:ahLst/>
            <a:cxnLst/>
            <a:rect l="l" t="t" r="r" b="b"/>
            <a:pathLst>
              <a:path w="3696786" h="2966557">
                <a:moveTo>
                  <a:pt x="0" y="0"/>
                </a:moveTo>
                <a:lnTo>
                  <a:pt x="3696787" y="0"/>
                </a:lnTo>
                <a:lnTo>
                  <a:pt x="3696787" y="2966556"/>
                </a:lnTo>
                <a:lnTo>
                  <a:pt x="0" y="2966556"/>
                </a:lnTo>
                <a:lnTo>
                  <a:pt x="0" y="0"/>
                </a:lnTo>
                <a:close/>
              </a:path>
            </a:pathLst>
          </a:custGeom>
          <a:blipFill>
            <a:blip r:embed="rId11"/>
            <a:stretch>
              <a:fillRect/>
            </a:stretch>
          </a:blipFill>
        </p:spPr>
        <p:txBody>
          <a:bodyPr/>
          <a:lstStyle/>
          <a:p>
            <a:endParaRPr lang="en-US"/>
          </a:p>
        </p:txBody>
      </p:sp>
      <p:sp>
        <p:nvSpPr>
          <p:cNvPr id="13" name="Freeform 13"/>
          <p:cNvSpPr/>
          <p:nvPr/>
        </p:nvSpPr>
        <p:spPr>
          <a:xfrm>
            <a:off x="13709525" y="3631161"/>
            <a:ext cx="3537176" cy="2740959"/>
          </a:xfrm>
          <a:custGeom>
            <a:avLst/>
            <a:gdLst/>
            <a:ahLst/>
            <a:cxnLst/>
            <a:rect l="l" t="t" r="r" b="b"/>
            <a:pathLst>
              <a:path w="3537176" h="2740959">
                <a:moveTo>
                  <a:pt x="0" y="0"/>
                </a:moveTo>
                <a:lnTo>
                  <a:pt x="3537176" y="0"/>
                </a:lnTo>
                <a:lnTo>
                  <a:pt x="3537176" y="2740959"/>
                </a:lnTo>
                <a:lnTo>
                  <a:pt x="0" y="2740959"/>
                </a:lnTo>
                <a:lnTo>
                  <a:pt x="0" y="0"/>
                </a:lnTo>
                <a:close/>
              </a:path>
            </a:pathLst>
          </a:custGeom>
          <a:blipFill>
            <a:blip r:embed="rId12"/>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028700" y="1727200"/>
            <a:ext cx="9204385" cy="720725"/>
          </a:xfrm>
          <a:prstGeom prst="rect">
            <a:avLst/>
          </a:prstGeom>
        </p:spPr>
        <p:txBody>
          <a:bodyPr lIns="0" tIns="0" rIns="0" bIns="0" rtlCol="0" anchor="t">
            <a:spAutoFit/>
          </a:bodyPr>
          <a:lstStyle/>
          <a:p>
            <a:pPr>
              <a:lnSpc>
                <a:spcPts val="5500"/>
              </a:lnSpc>
            </a:pPr>
            <a:r>
              <a:rPr lang="en-US" sz="5000">
                <a:solidFill>
                  <a:srgbClr val="FFFFFF"/>
                </a:solidFill>
                <a:latin typeface="HK Grotesk Bold"/>
              </a:rPr>
              <a:t>Logo Detection and Recognition</a:t>
            </a:r>
          </a:p>
        </p:txBody>
      </p:sp>
      <p:grpSp>
        <p:nvGrpSpPr>
          <p:cNvPr id="3" name="Group 3"/>
          <p:cNvGrpSpPr/>
          <p:nvPr/>
        </p:nvGrpSpPr>
        <p:grpSpPr>
          <a:xfrm>
            <a:off x="1028700" y="3349205"/>
            <a:ext cx="5437040" cy="5909095"/>
            <a:chOff x="0" y="0"/>
            <a:chExt cx="7249387" cy="7878794"/>
          </a:xfrm>
        </p:grpSpPr>
        <p:sp>
          <p:nvSpPr>
            <p:cNvPr id="4" name="Freeform 4"/>
            <p:cNvSpPr/>
            <p:nvPr/>
          </p:nvSpPr>
          <p:spPr>
            <a:xfrm>
              <a:off x="1525626" y="0"/>
              <a:ext cx="3707761" cy="7397029"/>
            </a:xfrm>
            <a:custGeom>
              <a:avLst/>
              <a:gdLst/>
              <a:ahLst/>
              <a:cxnLst/>
              <a:rect l="l" t="t" r="r" b="b"/>
              <a:pathLst>
                <a:path w="3707761" h="7397029">
                  <a:moveTo>
                    <a:pt x="0" y="0"/>
                  </a:moveTo>
                  <a:lnTo>
                    <a:pt x="3707761" y="0"/>
                  </a:lnTo>
                  <a:lnTo>
                    <a:pt x="3707761" y="7397029"/>
                  </a:lnTo>
                  <a:lnTo>
                    <a:pt x="0" y="7397029"/>
                  </a:lnTo>
                  <a:lnTo>
                    <a:pt x="0" y="0"/>
                  </a:lnTo>
                  <a:close/>
                </a:path>
              </a:pathLst>
            </a:custGeom>
            <a:blipFill>
              <a:blip r:embed="rId2"/>
              <a:stretch>
                <a:fillRect/>
              </a:stretch>
            </a:blipFill>
          </p:spPr>
          <p:txBody>
            <a:bodyPr/>
            <a:lstStyle/>
            <a:p>
              <a:endParaRPr lang="en-US"/>
            </a:p>
          </p:txBody>
        </p:sp>
        <p:sp>
          <p:nvSpPr>
            <p:cNvPr id="5" name="Freeform 5"/>
            <p:cNvSpPr/>
            <p:nvPr/>
          </p:nvSpPr>
          <p:spPr>
            <a:xfrm>
              <a:off x="0" y="4137646"/>
              <a:ext cx="3217387" cy="3741148"/>
            </a:xfrm>
            <a:custGeom>
              <a:avLst/>
              <a:gdLst/>
              <a:ahLst/>
              <a:cxnLst/>
              <a:rect l="l" t="t" r="r" b="b"/>
              <a:pathLst>
                <a:path w="3217387" h="3741148">
                  <a:moveTo>
                    <a:pt x="0" y="0"/>
                  </a:moveTo>
                  <a:lnTo>
                    <a:pt x="3217387" y="0"/>
                  </a:lnTo>
                  <a:lnTo>
                    <a:pt x="3217387" y="3741148"/>
                  </a:lnTo>
                  <a:lnTo>
                    <a:pt x="0" y="37411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3217387" y="1683353"/>
              <a:ext cx="4032000" cy="388538"/>
            </a:xfrm>
            <a:custGeom>
              <a:avLst/>
              <a:gdLst/>
              <a:ahLst/>
              <a:cxnLst/>
              <a:rect l="l" t="t" r="r" b="b"/>
              <a:pathLst>
                <a:path w="4032000" h="388538">
                  <a:moveTo>
                    <a:pt x="0" y="0"/>
                  </a:moveTo>
                  <a:lnTo>
                    <a:pt x="4032000" y="0"/>
                  </a:lnTo>
                  <a:lnTo>
                    <a:pt x="4032000" y="388539"/>
                  </a:lnTo>
                  <a:lnTo>
                    <a:pt x="0" y="3885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7" name="TextBox 7"/>
          <p:cNvSpPr txBox="1"/>
          <p:nvPr/>
        </p:nvSpPr>
        <p:spPr>
          <a:xfrm>
            <a:off x="1028700" y="1066800"/>
            <a:ext cx="6503622" cy="565150"/>
          </a:xfrm>
          <a:prstGeom prst="rect">
            <a:avLst/>
          </a:prstGeom>
        </p:spPr>
        <p:txBody>
          <a:bodyPr lIns="0" tIns="0" rIns="0" bIns="0" rtlCol="0" anchor="t">
            <a:spAutoFit/>
          </a:bodyPr>
          <a:lstStyle/>
          <a:p>
            <a:pPr>
              <a:lnSpc>
                <a:spcPts val="4399"/>
              </a:lnSpc>
            </a:pPr>
            <a:r>
              <a:rPr lang="en-US" sz="3999">
                <a:solidFill>
                  <a:srgbClr val="FFFFFF"/>
                </a:solidFill>
                <a:latin typeface="HK Grotesk Bold"/>
              </a:rPr>
              <a:t>Computer Vision - 21TGMT</a:t>
            </a:r>
          </a:p>
        </p:txBody>
      </p:sp>
      <p:sp>
        <p:nvSpPr>
          <p:cNvPr id="8" name="TextBox 8"/>
          <p:cNvSpPr txBox="1"/>
          <p:nvPr/>
        </p:nvSpPr>
        <p:spPr>
          <a:xfrm>
            <a:off x="10060690" y="5095875"/>
            <a:ext cx="7198610" cy="3079750"/>
          </a:xfrm>
          <a:prstGeom prst="rect">
            <a:avLst/>
          </a:prstGeom>
        </p:spPr>
        <p:txBody>
          <a:bodyPr lIns="0" tIns="0" rIns="0" bIns="0" rtlCol="0" anchor="t">
            <a:spAutoFit/>
          </a:bodyPr>
          <a:lstStyle/>
          <a:p>
            <a:pPr>
              <a:lnSpc>
                <a:spcPts val="5199"/>
              </a:lnSpc>
            </a:pPr>
            <a:r>
              <a:rPr lang="en-US" sz="3999">
                <a:solidFill>
                  <a:srgbClr val="FFFFFF"/>
                </a:solidFill>
                <a:latin typeface="Arimo Bold"/>
              </a:rPr>
              <a:t>Group 5:</a:t>
            </a:r>
          </a:p>
          <a:p>
            <a:pPr>
              <a:lnSpc>
                <a:spcPts val="3900"/>
              </a:lnSpc>
            </a:pPr>
            <a:endParaRPr lang="en-US" sz="3999">
              <a:solidFill>
                <a:srgbClr val="FFFFFF"/>
              </a:solidFill>
              <a:latin typeface="Arimo Bold"/>
            </a:endParaRPr>
          </a:p>
          <a:p>
            <a:pPr>
              <a:lnSpc>
                <a:spcPts val="5249"/>
              </a:lnSpc>
            </a:pPr>
            <a:r>
              <a:rPr lang="en-US" sz="3499">
                <a:solidFill>
                  <a:srgbClr val="FFFFFF"/>
                </a:solidFill>
                <a:latin typeface="Arimo"/>
              </a:rPr>
              <a:t>21127090 - Vo Nguyen Hoang Kim</a:t>
            </a:r>
          </a:p>
          <a:p>
            <a:pPr>
              <a:lnSpc>
                <a:spcPts val="5249"/>
              </a:lnSpc>
            </a:pPr>
            <a:r>
              <a:rPr lang="en-US" sz="3499">
                <a:solidFill>
                  <a:srgbClr val="FFFFFF"/>
                </a:solidFill>
                <a:latin typeface="Arimo"/>
              </a:rPr>
              <a:t>21127115 - Tran Thanh Ngan</a:t>
            </a:r>
          </a:p>
          <a:p>
            <a:pPr>
              <a:lnSpc>
                <a:spcPts val="5249"/>
              </a:lnSpc>
            </a:pPr>
            <a:r>
              <a:rPr lang="en-US" sz="3499">
                <a:solidFill>
                  <a:srgbClr val="FFFFFF"/>
                </a:solidFill>
                <a:latin typeface="Arimo"/>
              </a:rPr>
              <a:t>21127118 - Lam Thanh Ngoc</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83656" y="7336061"/>
            <a:ext cx="3791520" cy="2377424"/>
            <a:chOff x="0" y="0"/>
            <a:chExt cx="5055360" cy="3169898"/>
          </a:xfrm>
        </p:grpSpPr>
        <p:sp>
          <p:nvSpPr>
            <p:cNvPr id="3" name="Freeform 3"/>
            <p:cNvSpPr/>
            <p:nvPr/>
          </p:nvSpPr>
          <p:spPr>
            <a:xfrm>
              <a:off x="2395255" y="317933"/>
              <a:ext cx="2660105" cy="2851965"/>
            </a:xfrm>
            <a:custGeom>
              <a:avLst/>
              <a:gdLst/>
              <a:ahLst/>
              <a:cxnLst/>
              <a:rect l="l" t="t" r="r" b="b"/>
              <a:pathLst>
                <a:path w="2660105" h="2851965">
                  <a:moveTo>
                    <a:pt x="0" y="0"/>
                  </a:moveTo>
                  <a:lnTo>
                    <a:pt x="2660105" y="0"/>
                  </a:lnTo>
                  <a:lnTo>
                    <a:pt x="2660105" y="2851965"/>
                  </a:lnTo>
                  <a:lnTo>
                    <a:pt x="0" y="2851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0"/>
              <a:ext cx="3725308" cy="3169898"/>
            </a:xfrm>
            <a:custGeom>
              <a:avLst/>
              <a:gdLst/>
              <a:ahLst/>
              <a:cxnLst/>
              <a:rect l="l" t="t" r="r" b="b"/>
              <a:pathLst>
                <a:path w="3725308" h="3169898">
                  <a:moveTo>
                    <a:pt x="0" y="0"/>
                  </a:moveTo>
                  <a:lnTo>
                    <a:pt x="3725308" y="0"/>
                  </a:lnTo>
                  <a:lnTo>
                    <a:pt x="3725308" y="3169898"/>
                  </a:lnTo>
                  <a:lnTo>
                    <a:pt x="0" y="31698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AutoShape 5"/>
          <p:cNvSpPr/>
          <p:nvPr/>
        </p:nvSpPr>
        <p:spPr>
          <a:xfrm>
            <a:off x="0" y="0"/>
            <a:ext cx="6261163" cy="10287000"/>
          </a:xfrm>
          <a:prstGeom prst="rect">
            <a:avLst/>
          </a:prstGeom>
          <a:solidFill>
            <a:srgbClr val="191824"/>
          </a:solidFill>
        </p:spPr>
        <p:txBody>
          <a:bodyPr/>
          <a:lstStyle/>
          <a:p>
            <a:endParaRPr lang="en-US"/>
          </a:p>
        </p:txBody>
      </p:sp>
      <p:sp>
        <p:nvSpPr>
          <p:cNvPr id="6" name="TextBox 6"/>
          <p:cNvSpPr txBox="1"/>
          <p:nvPr/>
        </p:nvSpPr>
        <p:spPr>
          <a:xfrm>
            <a:off x="372508" y="2478856"/>
            <a:ext cx="5820946" cy="930275"/>
          </a:xfrm>
          <a:prstGeom prst="rect">
            <a:avLst/>
          </a:prstGeom>
        </p:spPr>
        <p:txBody>
          <a:bodyPr lIns="0" tIns="0" rIns="0" bIns="0" rtlCol="0" anchor="t">
            <a:spAutoFit/>
          </a:bodyPr>
          <a:lstStyle/>
          <a:p>
            <a:pPr>
              <a:lnSpc>
                <a:spcPts val="7150"/>
              </a:lnSpc>
            </a:pPr>
            <a:r>
              <a:rPr lang="en-US" sz="6500">
                <a:solidFill>
                  <a:srgbClr val="FFFFFF"/>
                </a:solidFill>
                <a:latin typeface="HK Grotesk Bold"/>
              </a:rPr>
              <a:t>CONCLUSION</a:t>
            </a:r>
          </a:p>
        </p:txBody>
      </p:sp>
      <p:grpSp>
        <p:nvGrpSpPr>
          <p:cNvPr id="7" name="Group 7"/>
          <p:cNvGrpSpPr/>
          <p:nvPr/>
        </p:nvGrpSpPr>
        <p:grpSpPr>
          <a:xfrm>
            <a:off x="220108" y="560254"/>
            <a:ext cx="1272075" cy="1476564"/>
            <a:chOff x="0" y="0"/>
            <a:chExt cx="1696100" cy="1968752"/>
          </a:xfrm>
        </p:grpSpPr>
        <p:sp>
          <p:nvSpPr>
            <p:cNvPr id="8" name="Freeform 8"/>
            <p:cNvSpPr/>
            <p:nvPr/>
          </p:nvSpPr>
          <p:spPr>
            <a:xfrm rot="5400000">
              <a:off x="118410" y="391061"/>
              <a:ext cx="1755905" cy="1399476"/>
            </a:xfrm>
            <a:custGeom>
              <a:avLst/>
              <a:gdLst/>
              <a:ahLst/>
              <a:cxnLst/>
              <a:rect l="l" t="t" r="r" b="b"/>
              <a:pathLst>
                <a:path w="1755905" h="1399476">
                  <a:moveTo>
                    <a:pt x="0" y="0"/>
                  </a:moveTo>
                  <a:lnTo>
                    <a:pt x="1755905" y="0"/>
                  </a:lnTo>
                  <a:lnTo>
                    <a:pt x="1755905" y="1399476"/>
                  </a:lnTo>
                  <a:lnTo>
                    <a:pt x="0" y="1399476"/>
                  </a:lnTo>
                  <a:lnTo>
                    <a:pt x="0" y="0"/>
                  </a:lnTo>
                  <a:close/>
                </a:path>
              </a:pathLst>
            </a:custGeom>
            <a:blipFill>
              <a:blip r:embed="rId6"/>
              <a:stretch>
                <a:fillRect l="-42076" t="-15527" r="-42076"/>
              </a:stretch>
            </a:blipFill>
          </p:spPr>
          <p:txBody>
            <a:bodyPr/>
            <a:lstStyle/>
            <a:p>
              <a:endParaRPr lang="en-US"/>
            </a:p>
          </p:txBody>
        </p:sp>
        <p:sp>
          <p:nvSpPr>
            <p:cNvPr id="9" name="Freeform 9"/>
            <p:cNvSpPr/>
            <p:nvPr/>
          </p:nvSpPr>
          <p:spPr>
            <a:xfrm>
              <a:off x="0" y="0"/>
              <a:ext cx="1455805" cy="1755905"/>
            </a:xfrm>
            <a:custGeom>
              <a:avLst/>
              <a:gdLst/>
              <a:ahLst/>
              <a:cxnLst/>
              <a:rect l="l" t="t" r="r" b="b"/>
              <a:pathLst>
                <a:path w="1455805" h="1755905">
                  <a:moveTo>
                    <a:pt x="0" y="0"/>
                  </a:moveTo>
                  <a:lnTo>
                    <a:pt x="1455805" y="0"/>
                  </a:lnTo>
                  <a:lnTo>
                    <a:pt x="1455805" y="1755905"/>
                  </a:lnTo>
                  <a:lnTo>
                    <a:pt x="0" y="17559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sp>
        <p:nvSpPr>
          <p:cNvPr id="10" name="TextBox 10"/>
          <p:cNvSpPr txBox="1"/>
          <p:nvPr/>
        </p:nvSpPr>
        <p:spPr>
          <a:xfrm>
            <a:off x="6737765" y="1895926"/>
            <a:ext cx="10521535" cy="1513205"/>
          </a:xfrm>
          <a:prstGeom prst="rect">
            <a:avLst/>
          </a:prstGeom>
        </p:spPr>
        <p:txBody>
          <a:bodyPr lIns="0" tIns="0" rIns="0" bIns="0" rtlCol="0" anchor="t">
            <a:spAutoFit/>
          </a:bodyPr>
          <a:lstStyle/>
          <a:p>
            <a:pPr marL="669289" lvl="1" indent="-334645">
              <a:lnSpc>
                <a:spcPts val="4029"/>
              </a:lnSpc>
              <a:buFont typeface="Arial"/>
              <a:buChar char="•"/>
            </a:pPr>
            <a:r>
              <a:rPr lang="en-US" sz="3099">
                <a:solidFill>
                  <a:srgbClr val="000000"/>
                </a:solidFill>
                <a:latin typeface="HK Grotesk"/>
              </a:rPr>
              <a:t>YOLOv5 boasts high accuracy, fast speed, and good stability, making it an attractive choice for logo detection tasks in real-world applications across various industries.</a:t>
            </a:r>
          </a:p>
        </p:txBody>
      </p:sp>
      <p:sp>
        <p:nvSpPr>
          <p:cNvPr id="11" name="TextBox 11"/>
          <p:cNvSpPr txBox="1"/>
          <p:nvPr/>
        </p:nvSpPr>
        <p:spPr>
          <a:xfrm>
            <a:off x="6737765" y="3771081"/>
            <a:ext cx="10521535" cy="2522855"/>
          </a:xfrm>
          <a:prstGeom prst="rect">
            <a:avLst/>
          </a:prstGeom>
        </p:spPr>
        <p:txBody>
          <a:bodyPr lIns="0" tIns="0" rIns="0" bIns="0" rtlCol="0" anchor="t">
            <a:spAutoFit/>
          </a:bodyPr>
          <a:lstStyle/>
          <a:p>
            <a:pPr marL="669289" lvl="1" indent="-334645">
              <a:lnSpc>
                <a:spcPts val="4029"/>
              </a:lnSpc>
              <a:buFont typeface="Arial"/>
              <a:buChar char="•"/>
            </a:pPr>
            <a:r>
              <a:rPr lang="en-US" sz="3099">
                <a:solidFill>
                  <a:srgbClr val="000000"/>
                </a:solidFill>
                <a:latin typeface="HK Grotesk"/>
              </a:rPr>
              <a:t>Despite its computational requirements and potential limitations in generalization, YOLOv5 showcases resilience to variations in logo size, orientation, and background clutter, underscoring its adaptability to diverse real-world scenarios.</a:t>
            </a:r>
          </a:p>
        </p:txBody>
      </p:sp>
      <p:sp>
        <p:nvSpPr>
          <p:cNvPr id="12" name="TextBox 12"/>
          <p:cNvSpPr txBox="1"/>
          <p:nvPr/>
        </p:nvSpPr>
        <p:spPr>
          <a:xfrm>
            <a:off x="6737765" y="1027709"/>
            <a:ext cx="10521535" cy="503555"/>
          </a:xfrm>
          <a:prstGeom prst="rect">
            <a:avLst/>
          </a:prstGeom>
        </p:spPr>
        <p:txBody>
          <a:bodyPr lIns="0" tIns="0" rIns="0" bIns="0" rtlCol="0" anchor="t">
            <a:spAutoFit/>
          </a:bodyPr>
          <a:lstStyle/>
          <a:p>
            <a:pPr marL="669289" lvl="1" indent="-334645">
              <a:lnSpc>
                <a:spcPts val="4029"/>
              </a:lnSpc>
              <a:buFont typeface="Arial"/>
              <a:buChar char="•"/>
            </a:pPr>
            <a:r>
              <a:rPr lang="en-US" sz="3099">
                <a:solidFill>
                  <a:srgbClr val="000000"/>
                </a:solidFill>
                <a:latin typeface="HK Grotesk"/>
              </a:rPr>
              <a:t>Promising solution for various real-world applications.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05006" y="4479925"/>
            <a:ext cx="15677988" cy="1422400"/>
          </a:xfrm>
          <a:prstGeom prst="rect">
            <a:avLst/>
          </a:prstGeom>
        </p:spPr>
        <p:txBody>
          <a:bodyPr lIns="0" tIns="0" rIns="0" bIns="0" rtlCol="0" anchor="t">
            <a:spAutoFit/>
          </a:bodyPr>
          <a:lstStyle/>
          <a:p>
            <a:pPr algn="ctr">
              <a:lnSpc>
                <a:spcPts val="10999"/>
              </a:lnSpc>
            </a:pPr>
            <a:r>
              <a:rPr lang="en-US" sz="9999">
                <a:solidFill>
                  <a:srgbClr val="191824"/>
                </a:solidFill>
                <a:latin typeface="HK Grotesk Bold"/>
              </a:rPr>
              <a:t>THANKS FOR LISTENING !</a:t>
            </a:r>
          </a:p>
        </p:txBody>
      </p:sp>
      <p:grpSp>
        <p:nvGrpSpPr>
          <p:cNvPr id="3" name="Group 3"/>
          <p:cNvGrpSpPr/>
          <p:nvPr/>
        </p:nvGrpSpPr>
        <p:grpSpPr>
          <a:xfrm rot="-10800000">
            <a:off x="-2093958" y="-358254"/>
            <a:ext cx="4462578" cy="4462578"/>
            <a:chOff x="0" y="0"/>
            <a:chExt cx="5950103" cy="5950103"/>
          </a:xfrm>
        </p:grpSpPr>
        <p:sp>
          <p:nvSpPr>
            <p:cNvPr id="4" name="Freeform 4"/>
            <p:cNvSpPr/>
            <p:nvPr/>
          </p:nvSpPr>
          <p:spPr>
            <a:xfrm>
              <a:off x="0" y="0"/>
              <a:ext cx="5950103" cy="5950103"/>
            </a:xfrm>
            <a:custGeom>
              <a:avLst/>
              <a:gdLst/>
              <a:ahLst/>
              <a:cxnLst/>
              <a:rect l="l" t="t" r="r" b="b"/>
              <a:pathLst>
                <a:path w="5950103" h="5950103">
                  <a:moveTo>
                    <a:pt x="0" y="0"/>
                  </a:moveTo>
                  <a:lnTo>
                    <a:pt x="5950103" y="0"/>
                  </a:lnTo>
                  <a:lnTo>
                    <a:pt x="5950103" y="5950103"/>
                  </a:lnTo>
                  <a:lnTo>
                    <a:pt x="0" y="5950103"/>
                  </a:lnTo>
                  <a:lnTo>
                    <a:pt x="0" y="0"/>
                  </a:lnTo>
                  <a:close/>
                </a:path>
              </a:pathLst>
            </a:custGeom>
            <a:blipFill>
              <a:blip r:embed="rId2"/>
              <a:stretch>
                <a:fillRect/>
              </a:stretch>
            </a:blipFill>
          </p:spPr>
          <p:txBody>
            <a:bodyPr/>
            <a:lstStyle/>
            <a:p>
              <a:endParaRPr lang="en-US"/>
            </a:p>
          </p:txBody>
        </p:sp>
        <p:sp>
          <p:nvSpPr>
            <p:cNvPr id="5" name="Freeform 5"/>
            <p:cNvSpPr/>
            <p:nvPr/>
          </p:nvSpPr>
          <p:spPr>
            <a:xfrm rot="-10800000">
              <a:off x="0" y="463703"/>
              <a:ext cx="4152839" cy="4549923"/>
            </a:xfrm>
            <a:custGeom>
              <a:avLst/>
              <a:gdLst/>
              <a:ahLst/>
              <a:cxnLst/>
              <a:rect l="l" t="t" r="r" b="b"/>
              <a:pathLst>
                <a:path w="4152839" h="4549923">
                  <a:moveTo>
                    <a:pt x="0" y="0"/>
                  </a:moveTo>
                  <a:lnTo>
                    <a:pt x="4152839" y="0"/>
                  </a:lnTo>
                  <a:lnTo>
                    <a:pt x="4152839" y="4549923"/>
                  </a:lnTo>
                  <a:lnTo>
                    <a:pt x="0" y="45499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nvGrpSpPr>
          <p:cNvPr id="6" name="Group 6"/>
          <p:cNvGrpSpPr/>
          <p:nvPr/>
        </p:nvGrpSpPr>
        <p:grpSpPr>
          <a:xfrm>
            <a:off x="16056711" y="6233855"/>
            <a:ext cx="4462578" cy="4462578"/>
            <a:chOff x="0" y="0"/>
            <a:chExt cx="5950103" cy="5950103"/>
          </a:xfrm>
        </p:grpSpPr>
        <p:sp>
          <p:nvSpPr>
            <p:cNvPr id="7" name="Freeform 7"/>
            <p:cNvSpPr/>
            <p:nvPr/>
          </p:nvSpPr>
          <p:spPr>
            <a:xfrm>
              <a:off x="0" y="0"/>
              <a:ext cx="5950103" cy="5950103"/>
            </a:xfrm>
            <a:custGeom>
              <a:avLst/>
              <a:gdLst/>
              <a:ahLst/>
              <a:cxnLst/>
              <a:rect l="l" t="t" r="r" b="b"/>
              <a:pathLst>
                <a:path w="5950103" h="5950103">
                  <a:moveTo>
                    <a:pt x="0" y="0"/>
                  </a:moveTo>
                  <a:lnTo>
                    <a:pt x="5950103" y="0"/>
                  </a:lnTo>
                  <a:lnTo>
                    <a:pt x="5950103" y="5950103"/>
                  </a:lnTo>
                  <a:lnTo>
                    <a:pt x="0" y="5950103"/>
                  </a:lnTo>
                  <a:lnTo>
                    <a:pt x="0" y="0"/>
                  </a:lnTo>
                  <a:close/>
                </a:path>
              </a:pathLst>
            </a:custGeom>
            <a:blipFill>
              <a:blip r:embed="rId2"/>
              <a:stretch>
                <a:fillRect/>
              </a:stretch>
            </a:blipFill>
          </p:spPr>
          <p:txBody>
            <a:bodyPr/>
            <a:lstStyle/>
            <a:p>
              <a:endParaRPr lang="en-US"/>
            </a:p>
          </p:txBody>
        </p:sp>
        <p:sp>
          <p:nvSpPr>
            <p:cNvPr id="8" name="Freeform 8"/>
            <p:cNvSpPr/>
            <p:nvPr/>
          </p:nvSpPr>
          <p:spPr>
            <a:xfrm rot="-10800000">
              <a:off x="0" y="463703"/>
              <a:ext cx="4152839" cy="4549923"/>
            </a:xfrm>
            <a:custGeom>
              <a:avLst/>
              <a:gdLst/>
              <a:ahLst/>
              <a:cxnLst/>
              <a:rect l="l" t="t" r="r" b="b"/>
              <a:pathLst>
                <a:path w="4152839" h="4549923">
                  <a:moveTo>
                    <a:pt x="0" y="0"/>
                  </a:moveTo>
                  <a:lnTo>
                    <a:pt x="4152839" y="0"/>
                  </a:lnTo>
                  <a:lnTo>
                    <a:pt x="4152839" y="4549923"/>
                  </a:lnTo>
                  <a:lnTo>
                    <a:pt x="0" y="45499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5362477" cy="10287000"/>
          </a:xfrm>
          <a:prstGeom prst="rect">
            <a:avLst/>
          </a:prstGeom>
          <a:solidFill>
            <a:srgbClr val="191824"/>
          </a:solidFill>
        </p:spPr>
        <p:txBody>
          <a:bodyPr/>
          <a:lstStyle/>
          <a:p>
            <a:endParaRPr lang="en-US"/>
          </a:p>
        </p:txBody>
      </p:sp>
      <p:sp>
        <p:nvSpPr>
          <p:cNvPr id="3" name="TextBox 3"/>
          <p:cNvSpPr txBox="1"/>
          <p:nvPr/>
        </p:nvSpPr>
        <p:spPr>
          <a:xfrm>
            <a:off x="267560" y="1146175"/>
            <a:ext cx="4827357" cy="1212850"/>
          </a:xfrm>
          <a:prstGeom prst="rect">
            <a:avLst/>
          </a:prstGeom>
        </p:spPr>
        <p:txBody>
          <a:bodyPr lIns="0" tIns="0" rIns="0" bIns="0" rtlCol="0" anchor="t">
            <a:spAutoFit/>
          </a:bodyPr>
          <a:lstStyle/>
          <a:p>
            <a:pPr>
              <a:lnSpc>
                <a:spcPts val="9349"/>
              </a:lnSpc>
            </a:pPr>
            <a:r>
              <a:rPr lang="en-US" sz="8499">
                <a:solidFill>
                  <a:srgbClr val="FFFFFF"/>
                </a:solidFill>
                <a:latin typeface="HK Grotesk Bold"/>
              </a:rPr>
              <a:t>OUTLINE</a:t>
            </a:r>
          </a:p>
        </p:txBody>
      </p:sp>
      <p:sp>
        <p:nvSpPr>
          <p:cNvPr id="4" name="TextBox 4"/>
          <p:cNvSpPr txBox="1"/>
          <p:nvPr/>
        </p:nvSpPr>
        <p:spPr>
          <a:xfrm>
            <a:off x="8464322" y="1295086"/>
            <a:ext cx="5990957" cy="852678"/>
          </a:xfrm>
          <a:prstGeom prst="rect">
            <a:avLst/>
          </a:prstGeom>
        </p:spPr>
        <p:txBody>
          <a:bodyPr lIns="0" tIns="0" rIns="0" bIns="0" rtlCol="0" anchor="t">
            <a:spAutoFit/>
          </a:bodyPr>
          <a:lstStyle/>
          <a:p>
            <a:pPr>
              <a:lnSpc>
                <a:spcPts val="6726"/>
              </a:lnSpc>
            </a:pPr>
            <a:r>
              <a:rPr lang="en-US" sz="5700">
                <a:solidFill>
                  <a:srgbClr val="191824"/>
                </a:solidFill>
                <a:latin typeface="HK Grotesk Bold"/>
              </a:rPr>
              <a:t>Introduction</a:t>
            </a:r>
          </a:p>
        </p:txBody>
      </p:sp>
      <p:sp>
        <p:nvSpPr>
          <p:cNvPr id="5" name="TextBox 5"/>
          <p:cNvSpPr txBox="1"/>
          <p:nvPr/>
        </p:nvSpPr>
        <p:spPr>
          <a:xfrm>
            <a:off x="6272068" y="1118552"/>
            <a:ext cx="1287380" cy="1201420"/>
          </a:xfrm>
          <a:prstGeom prst="rect">
            <a:avLst/>
          </a:prstGeom>
        </p:spPr>
        <p:txBody>
          <a:bodyPr lIns="0" tIns="0" rIns="0" bIns="0" rtlCol="0" anchor="t">
            <a:spAutoFit/>
          </a:bodyPr>
          <a:lstStyle/>
          <a:p>
            <a:pPr>
              <a:lnSpc>
                <a:spcPts val="9440"/>
              </a:lnSpc>
            </a:pPr>
            <a:r>
              <a:rPr lang="en-US" sz="8000">
                <a:solidFill>
                  <a:srgbClr val="DD5F6B"/>
                </a:solidFill>
                <a:latin typeface="HK Grotesk Bold"/>
              </a:rPr>
              <a:t>01</a:t>
            </a:r>
          </a:p>
        </p:txBody>
      </p:sp>
      <p:grpSp>
        <p:nvGrpSpPr>
          <p:cNvPr id="6" name="Group 6"/>
          <p:cNvGrpSpPr/>
          <p:nvPr/>
        </p:nvGrpSpPr>
        <p:grpSpPr>
          <a:xfrm>
            <a:off x="6272068" y="2779420"/>
            <a:ext cx="14919947" cy="1210945"/>
            <a:chOff x="0" y="0"/>
            <a:chExt cx="19893263" cy="1614593"/>
          </a:xfrm>
        </p:grpSpPr>
        <p:sp>
          <p:nvSpPr>
            <p:cNvPr id="7" name="TextBox 7"/>
            <p:cNvSpPr txBox="1"/>
            <p:nvPr/>
          </p:nvSpPr>
          <p:spPr>
            <a:xfrm>
              <a:off x="0" y="9525"/>
              <a:ext cx="1716506" cy="1605068"/>
            </a:xfrm>
            <a:prstGeom prst="rect">
              <a:avLst/>
            </a:prstGeom>
          </p:spPr>
          <p:txBody>
            <a:bodyPr lIns="0" tIns="0" rIns="0" bIns="0" rtlCol="0" anchor="t">
              <a:spAutoFit/>
            </a:bodyPr>
            <a:lstStyle/>
            <a:p>
              <a:pPr>
                <a:lnSpc>
                  <a:spcPts val="9440"/>
                </a:lnSpc>
              </a:pPr>
              <a:r>
                <a:rPr lang="en-US" sz="8000">
                  <a:solidFill>
                    <a:srgbClr val="DD5F6B"/>
                  </a:solidFill>
                  <a:latin typeface="HK Grotesk Bold"/>
                </a:rPr>
                <a:t>02</a:t>
              </a:r>
            </a:p>
          </p:txBody>
        </p:sp>
        <p:sp>
          <p:nvSpPr>
            <p:cNvPr id="8" name="TextBox 8"/>
            <p:cNvSpPr txBox="1"/>
            <p:nvPr/>
          </p:nvSpPr>
          <p:spPr>
            <a:xfrm>
              <a:off x="2923006" y="274278"/>
              <a:ext cx="16970257" cy="1140079"/>
            </a:xfrm>
            <a:prstGeom prst="rect">
              <a:avLst/>
            </a:prstGeom>
          </p:spPr>
          <p:txBody>
            <a:bodyPr lIns="0" tIns="0" rIns="0" bIns="0" rtlCol="0" anchor="t">
              <a:spAutoFit/>
            </a:bodyPr>
            <a:lstStyle/>
            <a:p>
              <a:pPr>
                <a:lnSpc>
                  <a:spcPts val="6726"/>
                </a:lnSpc>
              </a:pPr>
              <a:r>
                <a:rPr lang="en-US" sz="5700">
                  <a:solidFill>
                    <a:srgbClr val="191824"/>
                  </a:solidFill>
                  <a:latin typeface="HK Grotesk Bold"/>
                </a:rPr>
                <a:t>Logo Detection using YOLO</a:t>
              </a:r>
            </a:p>
          </p:txBody>
        </p:sp>
      </p:grpSp>
      <p:grpSp>
        <p:nvGrpSpPr>
          <p:cNvPr id="9" name="Group 9"/>
          <p:cNvGrpSpPr/>
          <p:nvPr/>
        </p:nvGrpSpPr>
        <p:grpSpPr>
          <a:xfrm>
            <a:off x="6272068" y="6115710"/>
            <a:ext cx="8556101" cy="1210945"/>
            <a:chOff x="0" y="0"/>
            <a:chExt cx="11408134" cy="1614593"/>
          </a:xfrm>
        </p:grpSpPr>
        <p:sp>
          <p:nvSpPr>
            <p:cNvPr id="10" name="TextBox 10"/>
            <p:cNvSpPr txBox="1"/>
            <p:nvPr/>
          </p:nvSpPr>
          <p:spPr>
            <a:xfrm>
              <a:off x="0" y="9525"/>
              <a:ext cx="1716506" cy="1605068"/>
            </a:xfrm>
            <a:prstGeom prst="rect">
              <a:avLst/>
            </a:prstGeom>
          </p:spPr>
          <p:txBody>
            <a:bodyPr lIns="0" tIns="0" rIns="0" bIns="0" rtlCol="0" anchor="t">
              <a:spAutoFit/>
            </a:bodyPr>
            <a:lstStyle/>
            <a:p>
              <a:pPr>
                <a:lnSpc>
                  <a:spcPts val="9440"/>
                </a:lnSpc>
              </a:pPr>
              <a:r>
                <a:rPr lang="en-US" sz="8000">
                  <a:solidFill>
                    <a:srgbClr val="DD5F6B"/>
                  </a:solidFill>
                  <a:latin typeface="HK Grotesk Bold"/>
                </a:rPr>
                <a:t>04</a:t>
              </a:r>
            </a:p>
          </p:txBody>
        </p:sp>
        <p:sp>
          <p:nvSpPr>
            <p:cNvPr id="11" name="TextBox 11"/>
            <p:cNvSpPr txBox="1"/>
            <p:nvPr/>
          </p:nvSpPr>
          <p:spPr>
            <a:xfrm>
              <a:off x="2923006" y="274278"/>
              <a:ext cx="8485128" cy="1140079"/>
            </a:xfrm>
            <a:prstGeom prst="rect">
              <a:avLst/>
            </a:prstGeom>
          </p:spPr>
          <p:txBody>
            <a:bodyPr lIns="0" tIns="0" rIns="0" bIns="0" rtlCol="0" anchor="t">
              <a:spAutoFit/>
            </a:bodyPr>
            <a:lstStyle/>
            <a:p>
              <a:pPr>
                <a:lnSpc>
                  <a:spcPts val="6726"/>
                </a:lnSpc>
              </a:pPr>
              <a:r>
                <a:rPr lang="en-US" sz="5700">
                  <a:solidFill>
                    <a:srgbClr val="191824"/>
                  </a:solidFill>
                  <a:latin typeface="HK Grotesk Bold"/>
                </a:rPr>
                <a:t>Demo</a:t>
              </a:r>
            </a:p>
          </p:txBody>
        </p:sp>
      </p:grpSp>
      <p:grpSp>
        <p:nvGrpSpPr>
          <p:cNvPr id="12" name="Group 12"/>
          <p:cNvGrpSpPr/>
          <p:nvPr/>
        </p:nvGrpSpPr>
        <p:grpSpPr>
          <a:xfrm>
            <a:off x="6272068" y="7783855"/>
            <a:ext cx="9458919" cy="1210945"/>
            <a:chOff x="0" y="0"/>
            <a:chExt cx="12611892" cy="1614593"/>
          </a:xfrm>
        </p:grpSpPr>
        <p:sp>
          <p:nvSpPr>
            <p:cNvPr id="13" name="TextBox 13"/>
            <p:cNvSpPr txBox="1"/>
            <p:nvPr/>
          </p:nvSpPr>
          <p:spPr>
            <a:xfrm>
              <a:off x="0" y="9525"/>
              <a:ext cx="1960021" cy="1605068"/>
            </a:xfrm>
            <a:prstGeom prst="rect">
              <a:avLst/>
            </a:prstGeom>
          </p:spPr>
          <p:txBody>
            <a:bodyPr lIns="0" tIns="0" rIns="0" bIns="0" rtlCol="0" anchor="t">
              <a:spAutoFit/>
            </a:bodyPr>
            <a:lstStyle/>
            <a:p>
              <a:pPr>
                <a:lnSpc>
                  <a:spcPts val="9440"/>
                </a:lnSpc>
              </a:pPr>
              <a:r>
                <a:rPr lang="en-US" sz="8000">
                  <a:solidFill>
                    <a:srgbClr val="DD5F6B"/>
                  </a:solidFill>
                  <a:latin typeface="HK Grotesk Bold"/>
                </a:rPr>
                <a:t>05</a:t>
              </a:r>
            </a:p>
          </p:txBody>
        </p:sp>
        <p:sp>
          <p:nvSpPr>
            <p:cNvPr id="14" name="TextBox 14"/>
            <p:cNvSpPr txBox="1"/>
            <p:nvPr/>
          </p:nvSpPr>
          <p:spPr>
            <a:xfrm>
              <a:off x="2923006" y="242020"/>
              <a:ext cx="9688886" cy="1140079"/>
            </a:xfrm>
            <a:prstGeom prst="rect">
              <a:avLst/>
            </a:prstGeom>
          </p:spPr>
          <p:txBody>
            <a:bodyPr lIns="0" tIns="0" rIns="0" bIns="0" rtlCol="0" anchor="t">
              <a:spAutoFit/>
            </a:bodyPr>
            <a:lstStyle/>
            <a:p>
              <a:pPr>
                <a:lnSpc>
                  <a:spcPts val="6726"/>
                </a:lnSpc>
              </a:pPr>
              <a:r>
                <a:rPr lang="en-US" sz="5700">
                  <a:solidFill>
                    <a:srgbClr val="191824"/>
                  </a:solidFill>
                  <a:latin typeface="HK Grotesk Bold"/>
                </a:rPr>
                <a:t>Results &amp; Conclusion</a:t>
              </a:r>
            </a:p>
          </p:txBody>
        </p:sp>
      </p:grpSp>
      <p:grpSp>
        <p:nvGrpSpPr>
          <p:cNvPr id="15" name="Group 15"/>
          <p:cNvGrpSpPr/>
          <p:nvPr/>
        </p:nvGrpSpPr>
        <p:grpSpPr>
          <a:xfrm>
            <a:off x="6272068" y="4447565"/>
            <a:ext cx="12528501" cy="1210945"/>
            <a:chOff x="0" y="0"/>
            <a:chExt cx="16704668" cy="1614593"/>
          </a:xfrm>
        </p:grpSpPr>
        <p:sp>
          <p:nvSpPr>
            <p:cNvPr id="16" name="TextBox 16"/>
            <p:cNvSpPr txBox="1"/>
            <p:nvPr/>
          </p:nvSpPr>
          <p:spPr>
            <a:xfrm>
              <a:off x="0" y="9525"/>
              <a:ext cx="2787973" cy="1605068"/>
            </a:xfrm>
            <a:prstGeom prst="rect">
              <a:avLst/>
            </a:prstGeom>
          </p:spPr>
          <p:txBody>
            <a:bodyPr lIns="0" tIns="0" rIns="0" bIns="0" rtlCol="0" anchor="t">
              <a:spAutoFit/>
            </a:bodyPr>
            <a:lstStyle/>
            <a:p>
              <a:pPr>
                <a:lnSpc>
                  <a:spcPts val="9440"/>
                </a:lnSpc>
              </a:pPr>
              <a:r>
                <a:rPr lang="en-US" sz="8000">
                  <a:solidFill>
                    <a:srgbClr val="DD5F6B"/>
                  </a:solidFill>
                  <a:latin typeface="HK Grotesk Bold"/>
                </a:rPr>
                <a:t>03</a:t>
              </a:r>
            </a:p>
          </p:txBody>
        </p:sp>
        <p:sp>
          <p:nvSpPr>
            <p:cNvPr id="17" name="TextBox 17"/>
            <p:cNvSpPr txBox="1"/>
            <p:nvPr/>
          </p:nvSpPr>
          <p:spPr>
            <a:xfrm>
              <a:off x="2923006" y="274278"/>
              <a:ext cx="13781662" cy="1140079"/>
            </a:xfrm>
            <a:prstGeom prst="rect">
              <a:avLst/>
            </a:prstGeom>
          </p:spPr>
          <p:txBody>
            <a:bodyPr lIns="0" tIns="0" rIns="0" bIns="0" rtlCol="0" anchor="t">
              <a:spAutoFit/>
            </a:bodyPr>
            <a:lstStyle/>
            <a:p>
              <a:pPr>
                <a:lnSpc>
                  <a:spcPts val="6726"/>
                </a:lnSpc>
              </a:pPr>
              <a:r>
                <a:rPr lang="en-US" sz="5700">
                  <a:solidFill>
                    <a:srgbClr val="191824"/>
                  </a:solidFill>
                  <a:latin typeface="HK Grotesk Bold"/>
                </a:rPr>
                <a:t>Advantages &amp; Disadvantages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957042" y="5826323"/>
            <a:ext cx="14373916" cy="999546"/>
          </a:xfrm>
          <a:prstGeom prst="rect">
            <a:avLst/>
          </a:prstGeom>
        </p:spPr>
        <p:txBody>
          <a:bodyPr lIns="0" tIns="0" rIns="0" bIns="0" rtlCol="0" anchor="t">
            <a:spAutoFit/>
          </a:bodyPr>
          <a:lstStyle/>
          <a:p>
            <a:pPr algn="ctr">
              <a:lnSpc>
                <a:spcPts val="7700"/>
              </a:lnSpc>
            </a:pPr>
            <a:r>
              <a:rPr lang="en-US" sz="7000">
                <a:solidFill>
                  <a:srgbClr val="FFFFFF"/>
                </a:solidFill>
                <a:latin typeface="HK Grotesk Bold"/>
              </a:rPr>
              <a:t>INTRODUCTION</a:t>
            </a:r>
          </a:p>
        </p:txBody>
      </p:sp>
      <p:grpSp>
        <p:nvGrpSpPr>
          <p:cNvPr id="3" name="Group 3"/>
          <p:cNvGrpSpPr/>
          <p:nvPr/>
        </p:nvGrpSpPr>
        <p:grpSpPr>
          <a:xfrm>
            <a:off x="7253073" y="3461131"/>
            <a:ext cx="3781853" cy="1791946"/>
            <a:chOff x="0" y="0"/>
            <a:chExt cx="5042471" cy="2389261"/>
          </a:xfrm>
        </p:grpSpPr>
        <p:sp>
          <p:nvSpPr>
            <p:cNvPr id="4" name="Freeform 4"/>
            <p:cNvSpPr/>
            <p:nvPr/>
          </p:nvSpPr>
          <p:spPr>
            <a:xfrm rot="5400000">
              <a:off x="139882" y="461975"/>
              <a:ext cx="2074317" cy="1653254"/>
            </a:xfrm>
            <a:custGeom>
              <a:avLst/>
              <a:gdLst/>
              <a:ahLst/>
              <a:cxnLst/>
              <a:rect l="l" t="t" r="r" b="b"/>
              <a:pathLst>
                <a:path w="2074317" h="1653254">
                  <a:moveTo>
                    <a:pt x="0" y="0"/>
                  </a:moveTo>
                  <a:lnTo>
                    <a:pt x="2074317" y="0"/>
                  </a:lnTo>
                  <a:lnTo>
                    <a:pt x="2074317" y="1653255"/>
                  </a:lnTo>
                  <a:lnTo>
                    <a:pt x="0" y="1653255"/>
                  </a:lnTo>
                  <a:lnTo>
                    <a:pt x="0" y="0"/>
                  </a:lnTo>
                  <a:close/>
                </a:path>
              </a:pathLst>
            </a:custGeom>
            <a:blipFill>
              <a:blip r:embed="rId2"/>
              <a:stretch>
                <a:fillRect l="-42076" t="-15527" r="-42076"/>
              </a:stretch>
            </a:blipFill>
          </p:spPr>
          <p:txBody>
            <a:bodyPr/>
            <a:lstStyle/>
            <a:p>
              <a:endParaRPr lang="en-US"/>
            </a:p>
          </p:txBody>
        </p:sp>
        <p:sp>
          <p:nvSpPr>
            <p:cNvPr id="5" name="Freeform 5"/>
            <p:cNvSpPr/>
            <p:nvPr/>
          </p:nvSpPr>
          <p:spPr>
            <a:xfrm>
              <a:off x="0" y="0"/>
              <a:ext cx="1719798" cy="2074317"/>
            </a:xfrm>
            <a:custGeom>
              <a:avLst/>
              <a:gdLst/>
              <a:ahLst/>
              <a:cxnLst/>
              <a:rect l="l" t="t" r="r" b="b"/>
              <a:pathLst>
                <a:path w="1719798" h="2074317">
                  <a:moveTo>
                    <a:pt x="0" y="0"/>
                  </a:moveTo>
                  <a:lnTo>
                    <a:pt x="1719798" y="0"/>
                  </a:lnTo>
                  <a:lnTo>
                    <a:pt x="1719798" y="2074317"/>
                  </a:lnTo>
                  <a:lnTo>
                    <a:pt x="0" y="20743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2623340" y="82550"/>
              <a:ext cx="2419131" cy="2306711"/>
            </a:xfrm>
            <a:prstGeom prst="rect">
              <a:avLst/>
            </a:prstGeom>
          </p:spPr>
          <p:txBody>
            <a:bodyPr lIns="0" tIns="0" rIns="0" bIns="0" rtlCol="0" anchor="t">
              <a:spAutoFit/>
            </a:bodyPr>
            <a:lstStyle/>
            <a:p>
              <a:pPr>
                <a:lnSpc>
                  <a:spcPts val="13562"/>
                </a:lnSpc>
              </a:pPr>
              <a:r>
                <a:rPr lang="en-US" sz="11493">
                  <a:solidFill>
                    <a:srgbClr val="DD5F6B"/>
                  </a:solidFill>
                  <a:latin typeface="HK Grotesk Bold"/>
                </a:rPr>
                <a:t>01</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3598911"/>
          </a:xfrm>
          <a:custGeom>
            <a:avLst/>
            <a:gdLst/>
            <a:ahLst/>
            <a:cxnLst/>
            <a:rect l="l" t="t" r="r" b="b"/>
            <a:pathLst>
              <a:path w="18288000" h="3598911">
                <a:moveTo>
                  <a:pt x="0" y="0"/>
                </a:moveTo>
                <a:lnTo>
                  <a:pt x="18288000" y="0"/>
                </a:lnTo>
                <a:lnTo>
                  <a:pt x="18288000" y="3598911"/>
                </a:lnTo>
                <a:lnTo>
                  <a:pt x="0" y="3598911"/>
                </a:lnTo>
                <a:lnTo>
                  <a:pt x="0" y="0"/>
                </a:lnTo>
                <a:close/>
              </a:path>
            </a:pathLst>
          </a:custGeom>
          <a:blipFill>
            <a:blip r:embed="rId2"/>
            <a:stretch>
              <a:fillRect t="-26725" b="-58646"/>
            </a:stretch>
          </a:blipFill>
        </p:spPr>
        <p:txBody>
          <a:bodyPr/>
          <a:lstStyle/>
          <a:p>
            <a:endParaRPr lang="en-US"/>
          </a:p>
        </p:txBody>
      </p:sp>
      <p:sp>
        <p:nvSpPr>
          <p:cNvPr id="3" name="TextBox 3"/>
          <p:cNvSpPr txBox="1"/>
          <p:nvPr/>
        </p:nvSpPr>
        <p:spPr>
          <a:xfrm>
            <a:off x="1028700" y="4588693"/>
            <a:ext cx="14696949" cy="866775"/>
          </a:xfrm>
          <a:prstGeom prst="rect">
            <a:avLst/>
          </a:prstGeom>
        </p:spPr>
        <p:txBody>
          <a:bodyPr lIns="0" tIns="0" rIns="0" bIns="0" rtlCol="0" anchor="t">
            <a:spAutoFit/>
          </a:bodyPr>
          <a:lstStyle/>
          <a:p>
            <a:pPr>
              <a:lnSpc>
                <a:spcPts val="6839"/>
              </a:lnSpc>
            </a:pPr>
            <a:r>
              <a:rPr lang="en-US" sz="5699">
                <a:solidFill>
                  <a:srgbClr val="191824"/>
                </a:solidFill>
                <a:latin typeface="HK Grotesk Bold"/>
              </a:rPr>
              <a:t>What is Logo Detection and Recognition ?</a:t>
            </a:r>
          </a:p>
        </p:txBody>
      </p:sp>
      <p:sp>
        <p:nvSpPr>
          <p:cNvPr id="4" name="TextBox 4"/>
          <p:cNvSpPr txBox="1"/>
          <p:nvPr/>
        </p:nvSpPr>
        <p:spPr>
          <a:xfrm>
            <a:off x="1028700" y="6416675"/>
            <a:ext cx="16230600" cy="2841625"/>
          </a:xfrm>
          <a:prstGeom prst="rect">
            <a:avLst/>
          </a:prstGeom>
        </p:spPr>
        <p:txBody>
          <a:bodyPr lIns="0" tIns="0" rIns="0" bIns="0" rtlCol="0" anchor="t">
            <a:spAutoFit/>
          </a:bodyPr>
          <a:lstStyle/>
          <a:p>
            <a:pPr algn="just">
              <a:lnSpc>
                <a:spcPts val="4550"/>
              </a:lnSpc>
            </a:pPr>
            <a:r>
              <a:rPr lang="en-US" sz="3500">
                <a:solidFill>
                  <a:srgbClr val="191824"/>
                </a:solidFill>
                <a:latin typeface="Assistant"/>
              </a:rPr>
              <a:t>Logo detection focuses on detecting whether a particular logo is present in an image or video, often involving localization techniques such as bounding box detection. On the other hand, logo recognition goes further by not only detecting the presence of logos but also accurately classifying and identifying them, distinguishing between different types or variants of logos belonging to various brands.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6736483" y="5443415"/>
            <a:ext cx="4815034" cy="999546"/>
          </a:xfrm>
          <a:prstGeom prst="rect">
            <a:avLst/>
          </a:prstGeom>
        </p:spPr>
        <p:txBody>
          <a:bodyPr lIns="0" tIns="0" rIns="0" bIns="0" rtlCol="0" anchor="t">
            <a:spAutoFit/>
          </a:bodyPr>
          <a:lstStyle/>
          <a:p>
            <a:pPr algn="ctr">
              <a:lnSpc>
                <a:spcPts val="7700"/>
              </a:lnSpc>
            </a:pPr>
            <a:r>
              <a:rPr lang="en-US" sz="7000">
                <a:solidFill>
                  <a:srgbClr val="FFFFFF"/>
                </a:solidFill>
                <a:latin typeface="HK Grotesk Bold"/>
              </a:rPr>
              <a:t>METHODS</a:t>
            </a:r>
          </a:p>
        </p:txBody>
      </p:sp>
      <p:sp>
        <p:nvSpPr>
          <p:cNvPr id="3" name="Freeform 3"/>
          <p:cNvSpPr/>
          <p:nvPr/>
        </p:nvSpPr>
        <p:spPr>
          <a:xfrm>
            <a:off x="8143943" y="3548147"/>
            <a:ext cx="2000114" cy="1170976"/>
          </a:xfrm>
          <a:custGeom>
            <a:avLst/>
            <a:gdLst/>
            <a:ahLst/>
            <a:cxnLst/>
            <a:rect l="l" t="t" r="r" b="b"/>
            <a:pathLst>
              <a:path w="2000114" h="1170976">
                <a:moveTo>
                  <a:pt x="0" y="0"/>
                </a:moveTo>
                <a:lnTo>
                  <a:pt x="2000114" y="0"/>
                </a:lnTo>
                <a:lnTo>
                  <a:pt x="2000114" y="1170976"/>
                </a:lnTo>
                <a:lnTo>
                  <a:pt x="0" y="11709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623623" y="1254521"/>
            <a:ext cx="4157514" cy="659765"/>
          </a:xfrm>
          <a:prstGeom prst="rect">
            <a:avLst/>
          </a:prstGeom>
        </p:spPr>
        <p:txBody>
          <a:bodyPr lIns="0" tIns="0" rIns="0" bIns="0" rtlCol="0" anchor="t">
            <a:spAutoFit/>
          </a:bodyPr>
          <a:lstStyle/>
          <a:p>
            <a:pPr algn="ctr">
              <a:lnSpc>
                <a:spcPts val="5170"/>
              </a:lnSpc>
            </a:pPr>
            <a:r>
              <a:rPr lang="en-US" sz="4700">
                <a:solidFill>
                  <a:srgbClr val="DD5F6B"/>
                </a:solidFill>
                <a:latin typeface="HK Grotesk Bold"/>
              </a:rPr>
              <a:t>SIFT Descriptor</a:t>
            </a:r>
          </a:p>
        </p:txBody>
      </p:sp>
      <p:sp>
        <p:nvSpPr>
          <p:cNvPr id="5" name="TextBox 5"/>
          <p:cNvSpPr txBox="1"/>
          <p:nvPr/>
        </p:nvSpPr>
        <p:spPr>
          <a:xfrm>
            <a:off x="1108330" y="3242077"/>
            <a:ext cx="4405312" cy="659765"/>
          </a:xfrm>
          <a:prstGeom prst="rect">
            <a:avLst/>
          </a:prstGeom>
        </p:spPr>
        <p:txBody>
          <a:bodyPr lIns="0" tIns="0" rIns="0" bIns="0" rtlCol="0" anchor="t">
            <a:spAutoFit/>
          </a:bodyPr>
          <a:lstStyle/>
          <a:p>
            <a:pPr algn="ctr">
              <a:lnSpc>
                <a:spcPts val="5170"/>
              </a:lnSpc>
            </a:pPr>
            <a:r>
              <a:rPr lang="en-US" sz="4700">
                <a:solidFill>
                  <a:srgbClr val="DD5F6B"/>
                </a:solidFill>
                <a:latin typeface="HK Grotesk Bold"/>
              </a:rPr>
              <a:t>SURF Descriptor</a:t>
            </a:r>
          </a:p>
        </p:txBody>
      </p:sp>
      <p:sp>
        <p:nvSpPr>
          <p:cNvPr id="6" name="TextBox 6"/>
          <p:cNvSpPr txBox="1"/>
          <p:nvPr/>
        </p:nvSpPr>
        <p:spPr>
          <a:xfrm>
            <a:off x="1369077" y="5229627"/>
            <a:ext cx="4152602" cy="659765"/>
          </a:xfrm>
          <a:prstGeom prst="rect">
            <a:avLst/>
          </a:prstGeom>
        </p:spPr>
        <p:txBody>
          <a:bodyPr lIns="0" tIns="0" rIns="0" bIns="0" rtlCol="0" anchor="t">
            <a:spAutoFit/>
          </a:bodyPr>
          <a:lstStyle/>
          <a:p>
            <a:pPr algn="ctr">
              <a:lnSpc>
                <a:spcPts val="5170"/>
              </a:lnSpc>
            </a:pPr>
            <a:r>
              <a:rPr lang="en-US" sz="4700">
                <a:solidFill>
                  <a:srgbClr val="DD5F6B"/>
                </a:solidFill>
                <a:latin typeface="HK Grotesk Bold"/>
              </a:rPr>
              <a:t>HoG Descriptor</a:t>
            </a:r>
          </a:p>
        </p:txBody>
      </p:sp>
      <p:sp>
        <p:nvSpPr>
          <p:cNvPr id="7" name="TextBox 7"/>
          <p:cNvSpPr txBox="1"/>
          <p:nvPr/>
        </p:nvSpPr>
        <p:spPr>
          <a:xfrm>
            <a:off x="8002197" y="2013346"/>
            <a:ext cx="8706594" cy="659765"/>
          </a:xfrm>
          <a:prstGeom prst="rect">
            <a:avLst/>
          </a:prstGeom>
        </p:spPr>
        <p:txBody>
          <a:bodyPr lIns="0" tIns="0" rIns="0" bIns="0" rtlCol="0" anchor="t">
            <a:spAutoFit/>
          </a:bodyPr>
          <a:lstStyle/>
          <a:p>
            <a:pPr algn="ctr">
              <a:lnSpc>
                <a:spcPts val="5170"/>
              </a:lnSpc>
            </a:pPr>
            <a:r>
              <a:rPr lang="en-US" sz="4700">
                <a:solidFill>
                  <a:srgbClr val="DD5F6B"/>
                </a:solidFill>
                <a:latin typeface="HK Grotesk Bold"/>
              </a:rPr>
              <a:t>Feature Pyramid Networks (FPN)</a:t>
            </a:r>
          </a:p>
        </p:txBody>
      </p:sp>
      <p:sp>
        <p:nvSpPr>
          <p:cNvPr id="8" name="TextBox 8"/>
          <p:cNvSpPr txBox="1"/>
          <p:nvPr/>
        </p:nvSpPr>
        <p:spPr>
          <a:xfrm>
            <a:off x="7227324" y="7183053"/>
            <a:ext cx="9820424" cy="659765"/>
          </a:xfrm>
          <a:prstGeom prst="rect">
            <a:avLst/>
          </a:prstGeom>
        </p:spPr>
        <p:txBody>
          <a:bodyPr lIns="0" tIns="0" rIns="0" bIns="0" rtlCol="0" anchor="t">
            <a:spAutoFit/>
          </a:bodyPr>
          <a:lstStyle/>
          <a:p>
            <a:pPr algn="ctr">
              <a:lnSpc>
                <a:spcPts val="5170"/>
              </a:lnSpc>
            </a:pPr>
            <a:r>
              <a:rPr lang="en-US" sz="4700">
                <a:solidFill>
                  <a:srgbClr val="DD5F6B"/>
                </a:solidFill>
                <a:latin typeface="HK Grotesk Bold"/>
              </a:rPr>
              <a:t>Convolutional Neural Network (CNN)</a:t>
            </a:r>
          </a:p>
        </p:txBody>
      </p:sp>
      <p:sp>
        <p:nvSpPr>
          <p:cNvPr id="9" name="TextBox 9"/>
          <p:cNvSpPr txBox="1"/>
          <p:nvPr/>
        </p:nvSpPr>
        <p:spPr>
          <a:xfrm>
            <a:off x="1582347" y="8380028"/>
            <a:ext cx="8296870" cy="659765"/>
          </a:xfrm>
          <a:prstGeom prst="rect">
            <a:avLst/>
          </a:prstGeom>
        </p:spPr>
        <p:txBody>
          <a:bodyPr lIns="0" tIns="0" rIns="0" bIns="0" rtlCol="0" anchor="t">
            <a:spAutoFit/>
          </a:bodyPr>
          <a:lstStyle/>
          <a:p>
            <a:pPr algn="ctr">
              <a:lnSpc>
                <a:spcPts val="5170"/>
              </a:lnSpc>
            </a:pPr>
            <a:r>
              <a:rPr lang="en-US" sz="4700">
                <a:solidFill>
                  <a:srgbClr val="DD5F6B"/>
                </a:solidFill>
                <a:latin typeface="HK Grotesk Bold"/>
              </a:rPr>
              <a:t>Region Proposal Network (RPN)</a:t>
            </a:r>
          </a:p>
        </p:txBody>
      </p:sp>
      <p:sp>
        <p:nvSpPr>
          <p:cNvPr id="10" name="TextBox 10"/>
          <p:cNvSpPr txBox="1"/>
          <p:nvPr/>
        </p:nvSpPr>
        <p:spPr>
          <a:xfrm>
            <a:off x="12474631" y="3621489"/>
            <a:ext cx="3732312" cy="659765"/>
          </a:xfrm>
          <a:prstGeom prst="rect">
            <a:avLst/>
          </a:prstGeom>
        </p:spPr>
        <p:txBody>
          <a:bodyPr lIns="0" tIns="0" rIns="0" bIns="0" rtlCol="0" anchor="t">
            <a:spAutoFit/>
          </a:bodyPr>
          <a:lstStyle/>
          <a:p>
            <a:pPr algn="ctr">
              <a:lnSpc>
                <a:spcPts val="5170"/>
              </a:lnSpc>
            </a:pPr>
            <a:r>
              <a:rPr lang="en-US" sz="4700">
                <a:solidFill>
                  <a:srgbClr val="DD5F6B"/>
                </a:solidFill>
                <a:latin typeface="HK Grotesk Bold"/>
              </a:rPr>
              <a:t>Faster R-CNN</a:t>
            </a:r>
          </a:p>
        </p:txBody>
      </p:sp>
      <p:sp>
        <p:nvSpPr>
          <p:cNvPr id="11" name="TextBox 11"/>
          <p:cNvSpPr txBox="1"/>
          <p:nvPr/>
        </p:nvSpPr>
        <p:spPr>
          <a:xfrm>
            <a:off x="13153858" y="5608543"/>
            <a:ext cx="1584871" cy="659765"/>
          </a:xfrm>
          <a:prstGeom prst="rect">
            <a:avLst/>
          </a:prstGeom>
        </p:spPr>
        <p:txBody>
          <a:bodyPr lIns="0" tIns="0" rIns="0" bIns="0" rtlCol="0" anchor="t">
            <a:spAutoFit/>
          </a:bodyPr>
          <a:lstStyle/>
          <a:p>
            <a:pPr algn="ctr">
              <a:lnSpc>
                <a:spcPts val="5170"/>
              </a:lnSpc>
            </a:pPr>
            <a:r>
              <a:rPr lang="en-US" sz="4700">
                <a:solidFill>
                  <a:srgbClr val="DD5F6B"/>
                </a:solidFill>
                <a:latin typeface="HK Grotesk Bold"/>
              </a:rPr>
              <a:t>YOLO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695943"/>
            <a:ext cx="16230600" cy="3467100"/>
          </a:xfrm>
          <a:prstGeom prst="rect">
            <a:avLst/>
          </a:prstGeom>
        </p:spPr>
        <p:txBody>
          <a:bodyPr lIns="0" tIns="0" rIns="0" bIns="0" rtlCol="0" anchor="t">
            <a:spAutoFit/>
          </a:bodyPr>
          <a:lstStyle/>
          <a:p>
            <a:pPr marL="647700" lvl="1" indent="-323850" algn="just">
              <a:lnSpc>
                <a:spcPts val="3900"/>
              </a:lnSpc>
              <a:buFont typeface="Arial"/>
              <a:buChar char="•"/>
            </a:pPr>
            <a:r>
              <a:rPr lang="en-US" sz="3000">
                <a:solidFill>
                  <a:srgbClr val="000000"/>
                </a:solidFill>
                <a:latin typeface="Assistant"/>
              </a:rPr>
              <a:t>YOLO is a popular object detection model known for its fast speed and high accuracy. This model was first introduced by Joseph Redmon and his colleagues in 2016. Since then, there have been several versions of YOLO, with one of the latest versions being YOLO v8.</a:t>
            </a:r>
          </a:p>
          <a:p>
            <a:pPr algn="just">
              <a:lnSpc>
                <a:spcPts val="3900"/>
              </a:lnSpc>
            </a:pPr>
            <a:endParaRPr lang="en-US" sz="3000">
              <a:solidFill>
                <a:srgbClr val="000000"/>
              </a:solidFill>
              <a:latin typeface="Assistant"/>
            </a:endParaRPr>
          </a:p>
          <a:p>
            <a:pPr marL="647700" lvl="1" indent="-323850" algn="just">
              <a:lnSpc>
                <a:spcPts val="3900"/>
              </a:lnSpc>
              <a:buFont typeface="Arial"/>
              <a:buChar char="•"/>
            </a:pPr>
            <a:r>
              <a:rPr lang="en-US" sz="3000">
                <a:solidFill>
                  <a:srgbClr val="000000"/>
                </a:solidFill>
                <a:latin typeface="Assistant"/>
              </a:rPr>
              <a:t>YOLO proposes the use of an end-to-end neural network to simultaneously predict bounding boxes and object probabilities. It differs from the approach of previous object detection algorithms, which typically reused classifiers to perform detection.</a:t>
            </a:r>
          </a:p>
        </p:txBody>
      </p:sp>
      <p:sp>
        <p:nvSpPr>
          <p:cNvPr id="3" name="Freeform 3"/>
          <p:cNvSpPr/>
          <p:nvPr/>
        </p:nvSpPr>
        <p:spPr>
          <a:xfrm>
            <a:off x="2201543" y="6915945"/>
            <a:ext cx="13884915" cy="2564625"/>
          </a:xfrm>
          <a:custGeom>
            <a:avLst/>
            <a:gdLst/>
            <a:ahLst/>
            <a:cxnLst/>
            <a:rect l="l" t="t" r="r" b="b"/>
            <a:pathLst>
              <a:path w="13884915" h="2564625">
                <a:moveTo>
                  <a:pt x="0" y="0"/>
                </a:moveTo>
                <a:lnTo>
                  <a:pt x="13884914" y="0"/>
                </a:lnTo>
                <a:lnTo>
                  <a:pt x="13884914" y="2564626"/>
                </a:lnTo>
                <a:lnTo>
                  <a:pt x="0" y="2564626"/>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028700" y="1028700"/>
            <a:ext cx="13938308" cy="1285106"/>
          </a:xfrm>
          <a:prstGeom prst="rect">
            <a:avLst/>
          </a:prstGeom>
        </p:spPr>
        <p:txBody>
          <a:bodyPr lIns="0" tIns="0" rIns="0" bIns="0" rtlCol="0" anchor="t">
            <a:spAutoFit/>
          </a:bodyPr>
          <a:lstStyle/>
          <a:p>
            <a:pPr>
              <a:lnSpc>
                <a:spcPts val="10199"/>
              </a:lnSpc>
            </a:pPr>
            <a:r>
              <a:rPr lang="en-US" sz="8499">
                <a:solidFill>
                  <a:srgbClr val="191824"/>
                </a:solidFill>
                <a:latin typeface="HK Grotesk Bold"/>
              </a:rPr>
              <a:t>YOLO (You Only Look Once)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74846" y="1877402"/>
            <a:ext cx="13938308" cy="8136487"/>
          </a:xfrm>
          <a:custGeom>
            <a:avLst/>
            <a:gdLst/>
            <a:ahLst/>
            <a:cxnLst/>
            <a:rect l="l" t="t" r="r" b="b"/>
            <a:pathLst>
              <a:path w="13938308" h="8136487">
                <a:moveTo>
                  <a:pt x="0" y="0"/>
                </a:moveTo>
                <a:lnTo>
                  <a:pt x="13938308" y="0"/>
                </a:lnTo>
                <a:lnTo>
                  <a:pt x="13938308" y="8136487"/>
                </a:lnTo>
                <a:lnTo>
                  <a:pt x="0" y="813648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028700"/>
            <a:ext cx="13938308" cy="1057275"/>
          </a:xfrm>
          <a:prstGeom prst="rect">
            <a:avLst/>
          </a:prstGeom>
        </p:spPr>
        <p:txBody>
          <a:bodyPr lIns="0" tIns="0" rIns="0" bIns="0" rtlCol="0" anchor="t">
            <a:spAutoFit/>
          </a:bodyPr>
          <a:lstStyle/>
          <a:p>
            <a:pPr>
              <a:lnSpc>
                <a:spcPts val="8399"/>
              </a:lnSpc>
            </a:pPr>
            <a:r>
              <a:rPr lang="en-US" sz="6999">
                <a:solidFill>
                  <a:srgbClr val="191824"/>
                </a:solidFill>
                <a:latin typeface="HK Grotesk Bold"/>
              </a:rPr>
              <a:t>YOLO Architecture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957042" y="5833971"/>
            <a:ext cx="14373916" cy="993775"/>
          </a:xfrm>
          <a:prstGeom prst="rect">
            <a:avLst/>
          </a:prstGeom>
        </p:spPr>
        <p:txBody>
          <a:bodyPr lIns="0" tIns="0" rIns="0" bIns="0" rtlCol="0" anchor="t">
            <a:spAutoFit/>
          </a:bodyPr>
          <a:lstStyle/>
          <a:p>
            <a:pPr algn="ctr">
              <a:lnSpc>
                <a:spcPts val="7699"/>
              </a:lnSpc>
            </a:pPr>
            <a:r>
              <a:rPr lang="en-US" sz="6999">
                <a:solidFill>
                  <a:srgbClr val="FFFFFF"/>
                </a:solidFill>
                <a:latin typeface="HK Grotesk Bold"/>
              </a:rPr>
              <a:t>LOGO DETECTION USING YOLO</a:t>
            </a:r>
          </a:p>
        </p:txBody>
      </p:sp>
      <p:grpSp>
        <p:nvGrpSpPr>
          <p:cNvPr id="3" name="Group 3"/>
          <p:cNvGrpSpPr/>
          <p:nvPr/>
        </p:nvGrpSpPr>
        <p:grpSpPr>
          <a:xfrm>
            <a:off x="7253073" y="3461131"/>
            <a:ext cx="3781853" cy="1791946"/>
            <a:chOff x="0" y="0"/>
            <a:chExt cx="5042471" cy="2389261"/>
          </a:xfrm>
        </p:grpSpPr>
        <p:sp>
          <p:nvSpPr>
            <p:cNvPr id="4" name="Freeform 4"/>
            <p:cNvSpPr/>
            <p:nvPr/>
          </p:nvSpPr>
          <p:spPr>
            <a:xfrm rot="5400000">
              <a:off x="139882" y="461975"/>
              <a:ext cx="2074317" cy="1653254"/>
            </a:xfrm>
            <a:custGeom>
              <a:avLst/>
              <a:gdLst/>
              <a:ahLst/>
              <a:cxnLst/>
              <a:rect l="l" t="t" r="r" b="b"/>
              <a:pathLst>
                <a:path w="2074317" h="1653254">
                  <a:moveTo>
                    <a:pt x="0" y="0"/>
                  </a:moveTo>
                  <a:lnTo>
                    <a:pt x="2074317" y="0"/>
                  </a:lnTo>
                  <a:lnTo>
                    <a:pt x="2074317" y="1653255"/>
                  </a:lnTo>
                  <a:lnTo>
                    <a:pt x="0" y="1653255"/>
                  </a:lnTo>
                  <a:lnTo>
                    <a:pt x="0" y="0"/>
                  </a:lnTo>
                  <a:close/>
                </a:path>
              </a:pathLst>
            </a:custGeom>
            <a:blipFill>
              <a:blip r:embed="rId2"/>
              <a:stretch>
                <a:fillRect l="-42076" t="-15527" r="-42076"/>
              </a:stretch>
            </a:blipFill>
          </p:spPr>
          <p:txBody>
            <a:bodyPr/>
            <a:lstStyle/>
            <a:p>
              <a:endParaRPr lang="en-US"/>
            </a:p>
          </p:txBody>
        </p:sp>
        <p:sp>
          <p:nvSpPr>
            <p:cNvPr id="5" name="Freeform 5"/>
            <p:cNvSpPr/>
            <p:nvPr/>
          </p:nvSpPr>
          <p:spPr>
            <a:xfrm>
              <a:off x="0" y="0"/>
              <a:ext cx="1719798" cy="2074317"/>
            </a:xfrm>
            <a:custGeom>
              <a:avLst/>
              <a:gdLst/>
              <a:ahLst/>
              <a:cxnLst/>
              <a:rect l="l" t="t" r="r" b="b"/>
              <a:pathLst>
                <a:path w="1719798" h="2074317">
                  <a:moveTo>
                    <a:pt x="0" y="0"/>
                  </a:moveTo>
                  <a:lnTo>
                    <a:pt x="1719798" y="0"/>
                  </a:lnTo>
                  <a:lnTo>
                    <a:pt x="1719798" y="2074317"/>
                  </a:lnTo>
                  <a:lnTo>
                    <a:pt x="0" y="20743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2623340" y="82550"/>
              <a:ext cx="2419131" cy="2306711"/>
            </a:xfrm>
            <a:prstGeom prst="rect">
              <a:avLst/>
            </a:prstGeom>
          </p:spPr>
          <p:txBody>
            <a:bodyPr lIns="0" tIns="0" rIns="0" bIns="0" rtlCol="0" anchor="t">
              <a:spAutoFit/>
            </a:bodyPr>
            <a:lstStyle/>
            <a:p>
              <a:pPr>
                <a:lnSpc>
                  <a:spcPts val="13562"/>
                </a:lnSpc>
              </a:pPr>
              <a:r>
                <a:rPr lang="en-US" sz="11493">
                  <a:solidFill>
                    <a:srgbClr val="DD5F6B"/>
                  </a:solidFill>
                  <a:latin typeface="HK Grotesk Bold"/>
                </a:rPr>
                <a:t>02</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627</Words>
  <Application>Microsoft Office PowerPoint</Application>
  <PresentationFormat>Custom</PresentationFormat>
  <Paragraphs>78</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HK Grotesk Bold</vt:lpstr>
      <vt:lpstr>HK Grotesk</vt:lpstr>
      <vt:lpstr>Arimo Bold</vt:lpstr>
      <vt:lpstr>Assistant Bold</vt:lpstr>
      <vt:lpstr>HK Grotesk Medium</vt:lpstr>
      <vt:lpstr>Assistant</vt:lpstr>
      <vt:lpstr>Calibri</vt:lpstr>
      <vt:lpstr>Arial</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Logo Detection and Recognition</dc:title>
  <cp:lastModifiedBy>VÕ NGUYỄN HOÀNG KIM</cp:lastModifiedBy>
  <cp:revision>2</cp:revision>
  <dcterms:created xsi:type="dcterms:W3CDTF">2006-08-16T00:00:00Z</dcterms:created>
  <dcterms:modified xsi:type="dcterms:W3CDTF">2024-04-12T14:15:35Z</dcterms:modified>
  <dc:identifier>DAGCMdjWRuc</dc:identifier>
</cp:coreProperties>
</file>